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heme/themeOverride1.xml" ContentType="application/vnd.openxmlformats-officedocument.themeOverr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 id="2147483661" r:id="rId2"/>
    <p:sldMasterId id="2147483673" r:id="rId3"/>
  </p:sldMasterIdLst>
  <p:sldIdLst>
    <p:sldId id="257" r:id="rId4"/>
    <p:sldId id="311" r:id="rId5"/>
    <p:sldId id="318" r:id="rId6"/>
    <p:sldId id="310"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16" r:id="rId20"/>
    <p:sldId id="317" r:id="rId21"/>
    <p:sldId id="300" r:id="rId22"/>
    <p:sldId id="301" r:id="rId23"/>
    <p:sldId id="302" r:id="rId24"/>
    <p:sldId id="303" r:id="rId25"/>
    <p:sldId id="304" r:id="rId26"/>
    <p:sldId id="305" r:id="rId27"/>
    <p:sldId id="306" r:id="rId28"/>
    <p:sldId id="307" r:id="rId29"/>
    <p:sldId id="308" r:id="rId30"/>
    <p:sldId id="309" r:id="rId31"/>
    <p:sldId id="312" r:id="rId32"/>
    <p:sldId id="313" r:id="rId33"/>
    <p:sldId id="319" r:id="rId34"/>
    <p:sldId id="315"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660"/>
  </p:normalViewPr>
  <p:slideViewPr>
    <p:cSldViewPr>
      <p:cViewPr varScale="1">
        <p:scale>
          <a:sx n="72" d="100"/>
          <a:sy n="72" d="100"/>
        </p:scale>
        <p:origin x="44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pPr>
                <a:defRPr/>
              </a:pPr>
              <a:t>22.02.2016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895701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1061469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val="3650793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val="2494752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val="11825006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22.02.2016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val="2329987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22.02.2016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val="15909001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22.02.2016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val="37425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val="3399337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val="4078078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val="37734126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val="30716808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pic>
        <p:nvPicPr>
          <p:cNvPr id="3" name="8 Resim" descr="powerpoint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B1CBA51C-7B19-4464-9775-BB3CA78B7A41}"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08D7F555-58B7-4422-8A34-061C43168506}" type="slidenum">
              <a:rPr lang="tr-TR" altLang="tr-TR"/>
              <a:pPr>
                <a:defRPr/>
              </a:pPr>
              <a:t>‹#›</a:t>
            </a:fld>
            <a:endParaRPr lang="tr-TR" altLang="tr-TR"/>
          </a:p>
        </p:txBody>
      </p:sp>
    </p:spTree>
    <p:extLst>
      <p:ext uri="{BB962C8B-B14F-4D97-AF65-F5344CB8AC3E}">
        <p14:creationId xmlns:p14="http://schemas.microsoft.com/office/powerpoint/2010/main" val="1787513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F41B143F-6D15-48F3-851E-1D1A17B8B9C3}"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F2FE704D-99EA-42C4-95C4-3F2EA9B8A3FE}" type="slidenum">
              <a:rPr lang="tr-TR" altLang="tr-TR"/>
              <a:pPr>
                <a:defRPr/>
              </a:pPr>
              <a:t>‹#›</a:t>
            </a:fld>
            <a:endParaRPr lang="tr-TR" altLang="tr-TR"/>
          </a:p>
        </p:txBody>
      </p:sp>
    </p:spTree>
    <p:extLst>
      <p:ext uri="{BB962C8B-B14F-4D97-AF65-F5344CB8AC3E}">
        <p14:creationId xmlns:p14="http://schemas.microsoft.com/office/powerpoint/2010/main" val="8740682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B1E585B-52D2-453B-8825-F72A7494FBE7}"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42EF789-1EF3-40F3-BBF9-0CFC2C30AE6B}" type="slidenum">
              <a:rPr lang="tr-TR" altLang="tr-TR"/>
              <a:pPr>
                <a:defRPr/>
              </a:pPr>
              <a:t>‹#›</a:t>
            </a:fld>
            <a:endParaRPr lang="tr-TR" altLang="tr-TR"/>
          </a:p>
        </p:txBody>
      </p:sp>
    </p:spTree>
    <p:extLst>
      <p:ext uri="{BB962C8B-B14F-4D97-AF65-F5344CB8AC3E}">
        <p14:creationId xmlns:p14="http://schemas.microsoft.com/office/powerpoint/2010/main" val="1209388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D9FF3F90-7243-4CEC-88FB-1AC5338571DD}"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A3D5174-DF53-4821-899A-EBD2E8B2DA55}" type="slidenum">
              <a:rPr lang="tr-TR" altLang="tr-TR"/>
              <a:pPr>
                <a:defRPr/>
              </a:pPr>
              <a:t>‹#›</a:t>
            </a:fld>
            <a:endParaRPr lang="tr-TR" altLang="tr-TR"/>
          </a:p>
        </p:txBody>
      </p:sp>
    </p:spTree>
    <p:extLst>
      <p:ext uri="{BB962C8B-B14F-4D97-AF65-F5344CB8AC3E}">
        <p14:creationId xmlns:p14="http://schemas.microsoft.com/office/powerpoint/2010/main" val="37432107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F6D01E3E-AF3B-417D-B53C-4C4AB5CDAD29}" type="datetime1">
              <a:rPr lang="tr-TR">
                <a:solidFill>
                  <a:prstClr val="black">
                    <a:tint val="75000"/>
                  </a:prstClr>
                </a:solidFill>
              </a:rPr>
              <a:pPr>
                <a:defRPr/>
              </a:pPr>
              <a:t>22.02.2016</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90B87553-07D2-45EC-8990-AD183A4CDBB5}" type="slidenum">
              <a:rPr lang="tr-TR" altLang="tr-TR"/>
              <a:pPr>
                <a:defRPr/>
              </a:pPr>
              <a:t>‹#›</a:t>
            </a:fld>
            <a:endParaRPr lang="tr-TR" altLang="tr-TR"/>
          </a:p>
        </p:txBody>
      </p:sp>
    </p:spTree>
    <p:extLst>
      <p:ext uri="{BB962C8B-B14F-4D97-AF65-F5344CB8AC3E}">
        <p14:creationId xmlns:p14="http://schemas.microsoft.com/office/powerpoint/2010/main" val="38979533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AF1586B4-1B55-4DE4-8C41-33DCD4E3443A}" type="datetime1">
              <a:rPr lang="tr-TR">
                <a:solidFill>
                  <a:prstClr val="black">
                    <a:tint val="75000"/>
                  </a:prstClr>
                </a:solidFill>
              </a:rPr>
              <a:pPr>
                <a:defRPr/>
              </a:pPr>
              <a:t>22.02.2016</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BBA4644C-00A8-47E6-A3FF-99466AA884C0}" type="slidenum">
              <a:rPr lang="tr-TR" altLang="tr-TR"/>
              <a:pPr>
                <a:defRPr/>
              </a:pPr>
              <a:t>‹#›</a:t>
            </a:fld>
            <a:endParaRPr lang="tr-TR" altLang="tr-TR"/>
          </a:p>
        </p:txBody>
      </p:sp>
    </p:spTree>
    <p:extLst>
      <p:ext uri="{BB962C8B-B14F-4D97-AF65-F5344CB8AC3E}">
        <p14:creationId xmlns:p14="http://schemas.microsoft.com/office/powerpoint/2010/main" val="1530023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AB87A3A4-DF16-47E0-B20B-C37D14B39252}" type="datetime1">
              <a:rPr lang="tr-TR">
                <a:solidFill>
                  <a:prstClr val="black">
                    <a:tint val="75000"/>
                  </a:prstClr>
                </a:solidFill>
              </a:rPr>
              <a:pPr>
                <a:defRPr/>
              </a:pPr>
              <a:t>22.02.2016</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F001A0F0-8CCF-4399-9736-7FFD913951CD}" type="slidenum">
              <a:rPr lang="tr-TR" altLang="tr-TR"/>
              <a:pPr>
                <a:defRPr/>
              </a:pPr>
              <a:t>‹#›</a:t>
            </a:fld>
            <a:endParaRPr lang="tr-TR" altLang="tr-TR"/>
          </a:p>
        </p:txBody>
      </p:sp>
    </p:spTree>
    <p:extLst>
      <p:ext uri="{BB962C8B-B14F-4D97-AF65-F5344CB8AC3E}">
        <p14:creationId xmlns:p14="http://schemas.microsoft.com/office/powerpoint/2010/main" val="35450433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31096D7-F1CF-4D83-A5DC-8FCE2BE6BFDF}"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7B2B2828-E5D5-4DFE-8703-C2F469208AE9}" type="slidenum">
              <a:rPr lang="tr-TR" altLang="tr-TR"/>
              <a:pPr>
                <a:defRPr/>
              </a:pPr>
              <a:t>‹#›</a:t>
            </a:fld>
            <a:endParaRPr lang="tr-TR" altLang="tr-TR"/>
          </a:p>
        </p:txBody>
      </p:sp>
    </p:spTree>
    <p:extLst>
      <p:ext uri="{BB962C8B-B14F-4D97-AF65-F5344CB8AC3E}">
        <p14:creationId xmlns:p14="http://schemas.microsoft.com/office/powerpoint/2010/main" val="30764432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1A5F57F9-52C9-4964-80FA-8ACFAA4F1D3B}" type="datetime1">
              <a:rPr lang="tr-TR">
                <a:solidFill>
                  <a:prstClr val="black">
                    <a:tint val="75000"/>
                  </a:prstClr>
                </a:solidFill>
              </a:rPr>
              <a:pPr>
                <a:defRPr/>
              </a:pPr>
              <a:t>22.02.2016</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85EEA829-1210-435E-A46C-E3DADCE122D0}" type="slidenum">
              <a:rPr lang="tr-TR" altLang="tr-TR"/>
              <a:pPr>
                <a:defRPr/>
              </a:pPr>
              <a:t>‹#›</a:t>
            </a:fld>
            <a:endParaRPr lang="tr-TR" altLang="tr-TR"/>
          </a:p>
        </p:txBody>
      </p:sp>
    </p:spTree>
    <p:extLst>
      <p:ext uri="{BB962C8B-B14F-4D97-AF65-F5344CB8AC3E}">
        <p14:creationId xmlns:p14="http://schemas.microsoft.com/office/powerpoint/2010/main" val="39197428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B3C8A247-4826-49E7-8E94-A8D6A4AE0148}"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B5AD61EE-7F34-4ADD-9E50-25903A599727}" type="slidenum">
              <a:rPr lang="tr-TR" altLang="tr-TR"/>
              <a:pPr>
                <a:defRPr/>
              </a:pPr>
              <a:t>‹#›</a:t>
            </a:fld>
            <a:endParaRPr lang="tr-TR" altLang="tr-TR"/>
          </a:p>
        </p:txBody>
      </p:sp>
    </p:spTree>
    <p:extLst>
      <p:ext uri="{BB962C8B-B14F-4D97-AF65-F5344CB8AC3E}">
        <p14:creationId xmlns:p14="http://schemas.microsoft.com/office/powerpoint/2010/main" val="25955229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252CC16-311B-4E2C-AA23-8BE695893ADC}"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8A9D17C8-1D1C-4F0A-87AD-F97B726DF7BB}" type="slidenum">
              <a:rPr lang="tr-TR" altLang="tr-TR"/>
              <a:pPr>
                <a:defRPr/>
              </a:pPr>
              <a:t>‹#›</a:t>
            </a:fld>
            <a:endParaRPr lang="tr-TR" altLang="tr-TR"/>
          </a:p>
        </p:txBody>
      </p:sp>
    </p:spTree>
    <p:extLst>
      <p:ext uri="{BB962C8B-B14F-4D97-AF65-F5344CB8AC3E}">
        <p14:creationId xmlns:p14="http://schemas.microsoft.com/office/powerpoint/2010/main" val="1478229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22.02.2016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2.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22.02.2016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15111849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7 Resim" descr="powerpoint3.jpg"/>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1 Başlık Yer Tutucusu"/>
          <p:cNvSpPr>
            <a:spLocks noGrp="1"/>
          </p:cNvSpPr>
          <p:nvPr>
            <p:ph type="title"/>
          </p:nvPr>
        </p:nvSpPr>
        <p:spPr bwMode="auto">
          <a:xfrm>
            <a:off x="468313" y="0"/>
            <a:ext cx="82296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8" name="2 Metin Yer Tutucusu"/>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8AC0A2E-8E7C-487F-B60E-AF5B6380E34E}" type="datetime1">
              <a:rPr lang="tr-TR">
                <a:solidFill>
                  <a:prstClr val="black">
                    <a:tint val="75000"/>
                  </a:prstClr>
                </a:solidFill>
              </a:rPr>
              <a:pPr>
                <a:defRPr/>
              </a:pPr>
              <a:t>22.02.2016</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fontAlgn="base">
              <a:spcBef>
                <a:spcPct val="0"/>
              </a:spcBef>
              <a:spcAft>
                <a:spcPct val="0"/>
              </a:spcAft>
              <a:defRPr/>
            </a:pPr>
            <a:fld id="{0A72A476-006F-4E9B-A624-2CE7D5766FA8}" type="slidenum">
              <a:rPr lang="tr-TR" altLang="tr-TR">
                <a:cs typeface="Arial" charset="0"/>
              </a:rPr>
              <a:pPr fontAlgn="base">
                <a:spcBef>
                  <a:spcPct val="0"/>
                </a:spcBef>
                <a:spcAft>
                  <a:spcPct val="0"/>
                </a:spcAft>
                <a:defRPr/>
              </a:pPr>
              <a:t>‹#›</a:t>
            </a:fld>
            <a:endParaRPr lang="tr-TR" altLang="tr-TR">
              <a:cs typeface="Arial" charset="0"/>
            </a:endParaRPr>
          </a:p>
        </p:txBody>
      </p:sp>
    </p:spTree>
    <p:extLst>
      <p:ext uri="{BB962C8B-B14F-4D97-AF65-F5344CB8AC3E}">
        <p14:creationId xmlns:p14="http://schemas.microsoft.com/office/powerpoint/2010/main" val="72181455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hyperlink" Target="file:///C:\Users\Bahtiyar%20TOLUNAY\Desktop\YAZI&#350;MALAR\_Bilgi%20Notu\2015%2012%2023%20Aday%20&#214;&#287;retmen%20Yeti&#351;tirme%20S&#252;reci%208\Form%202%20MEB%20-%20OTMG%20K&#305;lavuzu%20s.%2062.docx" TargetMode="Externa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hyperlink" Target="file:///C:\Users\Bahtiyar%20TOLUNAY\Desktop\YAZI&#350;MALAR\_Bilgi%20Notu\2015%2012%2023%20Aday%20&#214;&#287;retmen%20Yeti&#351;tirme%20S&#252;reci%208\Kitap%20ve%20Film%20Listeleri\Film%20Listesi.docx" TargetMode="External"/><Relationship Id="rId2" Type="http://schemas.openxmlformats.org/officeDocument/2006/relationships/hyperlink" Target="file:///C:\Users\Bahtiyar%20TOLUNAY\Desktop\YAZI&#350;MALAR\_Bilgi%20Notu\2015%2012%2023%20Aday%20&#214;&#287;retmen%20Yeti&#351;tirme%20S&#252;reci%208\Kitap%20ve%20Film%20Listeleri\Kitap-Listesi%20&#214;&#287;retmenlerin%20okumas&#305;%20gereken%20kitaptar.docx" TargetMode="Externa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0.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5364088" y="2780928"/>
            <a:ext cx="3960440" cy="3168898"/>
          </a:xfrm>
        </p:spPr>
        <p:txBody>
          <a:bodyPr rtlCol="0">
            <a:normAutofit fontScale="90000"/>
          </a:bodyPr>
          <a:lstStyle/>
          <a:p>
            <a:pPr eaLnBrk="1" fontAlgn="auto" hangingPunct="1">
              <a:spcAft>
                <a:spcPts val="0"/>
              </a:spcAft>
              <a:defRPr/>
            </a:pP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000" b="1" dirty="0" smtClean="0">
                <a:latin typeface="Arial" pitchFamily="34" charset="0"/>
                <a:cs typeface="Arial" pitchFamily="34" charset="0"/>
              </a:rPr>
              <a:t/>
            </a:r>
            <a:br>
              <a:rPr lang="tr-TR" sz="2000" b="1" dirty="0" smtClean="0">
                <a:latin typeface="Arial"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ADAY ÖĞRETMEN</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YETİŞTİRME SÜRECİ </a:t>
            </a:r>
            <a:br>
              <a:rPr lang="tr-TR" sz="2400" dirty="0" smtClean="0">
                <a:solidFill>
                  <a:schemeClr val="bg1"/>
                </a:solidFill>
                <a:latin typeface="Calibri Light" panose="020F0302020204030204" pitchFamily="34" charset="0"/>
                <a:cs typeface="Arial" pitchFamily="34" charset="0"/>
              </a:rPr>
            </a:br>
            <a:r>
              <a:rPr lang="tr-TR" sz="2700" dirty="0" smtClean="0">
                <a:solidFill>
                  <a:schemeClr val="bg1"/>
                </a:solidFill>
                <a:latin typeface="Calibri Light" panose="020F0302020204030204" pitchFamily="34" charset="0"/>
                <a:cs typeface="Arial" pitchFamily="34" charset="0"/>
              </a:rPr>
              <a:t> </a:t>
            </a:r>
            <a:r>
              <a:rPr lang="tr-TR" sz="2400" dirty="0" smtClean="0">
                <a:solidFill>
                  <a:schemeClr val="bg1"/>
                </a:solidFill>
                <a:latin typeface="Calibri Light" panose="020F0302020204030204" pitchFamily="34" charset="0"/>
                <a:cs typeface="Arial" pitchFamily="34" charset="0"/>
              </a:rPr>
              <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ŞUBAT 2016</a:t>
            </a:r>
            <a:br>
              <a:rPr lang="tr-TR" sz="2400" dirty="0" smtClean="0">
                <a:solidFill>
                  <a:schemeClr val="bg1"/>
                </a:solidFill>
                <a:latin typeface="Calibri Light" panose="020F0302020204030204" pitchFamily="34" charset="0"/>
                <a:cs typeface="Arial" pitchFamily="34" charset="0"/>
              </a:rPr>
            </a:br>
            <a:r>
              <a:rPr lang="tr-TR" sz="2400" dirty="0" smtClean="0">
                <a:solidFill>
                  <a:schemeClr val="bg1"/>
                </a:solidFill>
                <a:latin typeface="Calibri Light" panose="020F0302020204030204" pitchFamily="34" charset="0"/>
                <a:cs typeface="Arial" pitchFamily="34" charset="0"/>
              </a:rPr>
              <a:t>Ankara</a:t>
            </a:r>
            <a:r>
              <a:rPr lang="tr-TR" sz="2300" dirty="0" smtClean="0">
                <a:latin typeface="Calibri Light" panose="020F0302020204030204" pitchFamily="34" charset="0"/>
                <a:cs typeface="Arial" pitchFamily="34" charset="0"/>
              </a:rPr>
              <a:t/>
            </a:r>
            <a:br>
              <a:rPr lang="tr-TR" sz="2300" dirty="0" smtClean="0">
                <a:latin typeface="Calibri Light" panose="020F0302020204030204" pitchFamily="34" charset="0"/>
                <a:cs typeface="Arial" pitchFamily="34" charset="0"/>
              </a:rPr>
            </a:br>
            <a:endParaRPr lang="tr-TR" sz="2300" dirty="0">
              <a:latin typeface="Calibri Light" panose="020F0302020204030204" pitchFamily="34" charset="0"/>
              <a:cs typeface="Arial" pitchFamily="34" charset="0"/>
            </a:endParaRPr>
          </a:p>
        </p:txBody>
      </p:sp>
    </p:spTree>
    <p:custDataLst>
      <p:tags r:id="rId1"/>
    </p:custDataLst>
    <p:extLst>
      <p:ext uri="{BB962C8B-B14F-4D97-AF65-F5344CB8AC3E}">
        <p14:creationId xmlns:p14="http://schemas.microsoft.com/office/powerpoint/2010/main" val="199612478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2343996784"/>
              </p:ext>
            </p:extLst>
          </p:nvPr>
        </p:nvGraphicFramePr>
        <p:xfrm>
          <a:off x="323528" y="1052736"/>
          <a:ext cx="8496945" cy="5870448"/>
        </p:xfrm>
        <a:graphic>
          <a:graphicData uri="http://schemas.openxmlformats.org/drawingml/2006/table">
            <a:tbl>
              <a:tblPr firstRow="1" firstCol="1" bandRow="1"/>
              <a:tblGrid>
                <a:gridCol w="1742151"/>
                <a:gridCol w="3985830"/>
                <a:gridCol w="1896128"/>
                <a:gridCol w="872836"/>
              </a:tblGrid>
              <a:tr h="244157">
                <a:tc>
                  <a:txBody>
                    <a:bodyPr/>
                    <a:lstStyle/>
                    <a:p>
                      <a:pPr algn="ctr">
                        <a:lnSpc>
                          <a:spcPct val="115000"/>
                        </a:lnSpc>
                        <a:spcAft>
                          <a:spcPts val="1200"/>
                        </a:spcAft>
                      </a:pPr>
                      <a:r>
                        <a:rPr lang="tr-TR" sz="1600" b="1" dirty="0">
                          <a:effectLst/>
                          <a:latin typeface="+mn-lt"/>
                          <a:ea typeface="Times New Roman"/>
                        </a:rPr>
                        <a:t>ETKİNLİKLER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600" b="1" dirty="0">
                          <a:effectLst/>
                          <a:latin typeface="+mn-lt"/>
                          <a:ea typeface="Times New Roman"/>
                        </a:rPr>
                        <a:t>İŞLEYİŞ</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dirty="0">
                          <a:effectLst/>
                          <a:latin typeface="+mn-lt"/>
                          <a:ea typeface="Times New Roman"/>
                        </a:rPr>
                        <a:t>AÇIKLAMALAR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600" b="1" dirty="0">
                          <a:effectLst/>
                          <a:latin typeface="+mn-lt"/>
                          <a:ea typeface="Times New Roman"/>
                        </a:rPr>
                        <a:t>SÜRE</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56443">
                <a:tc>
                  <a:txBody>
                    <a:bodyPr/>
                    <a:lstStyle/>
                    <a:p>
                      <a:pPr>
                        <a:lnSpc>
                          <a:spcPct val="115000"/>
                        </a:lnSpc>
                        <a:spcAft>
                          <a:spcPts val="1200"/>
                        </a:spcAft>
                      </a:pPr>
                      <a:r>
                        <a:rPr lang="tr-TR" sz="1600" kern="1200" dirty="0">
                          <a:effectLst/>
                          <a:latin typeface="+mn-lt"/>
                          <a:ea typeface="Times New Roman"/>
                        </a:rPr>
                        <a:t>Ders </a:t>
                      </a:r>
                      <a:r>
                        <a:rPr lang="tr-TR" sz="1600" kern="1200" dirty="0" smtClean="0">
                          <a:effectLst/>
                          <a:latin typeface="+mn-lt"/>
                          <a:ea typeface="Times New Roman"/>
                        </a:rPr>
                        <a:t>Planlama/</a:t>
                      </a:r>
                    </a:p>
                    <a:p>
                      <a:pPr>
                        <a:lnSpc>
                          <a:spcPct val="115000"/>
                        </a:lnSpc>
                        <a:spcAft>
                          <a:spcPts val="1200"/>
                        </a:spcAft>
                      </a:pPr>
                      <a:r>
                        <a:rPr lang="tr-TR" sz="1600" kern="1200" dirty="0" smtClean="0">
                          <a:effectLst/>
                          <a:latin typeface="+mn-lt"/>
                          <a:ea typeface="Times New Roman"/>
                        </a:rPr>
                        <a:t>Hazırlık</a:t>
                      </a:r>
                      <a:r>
                        <a:rPr lang="tr-TR" sz="1600" kern="1200" dirty="0">
                          <a:effectLst/>
                          <a:latin typeface="+mn-lt"/>
                          <a:ea typeface="Times New Roman"/>
                        </a:rPr>
                        <a:t>/</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Değerlendirme</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pPr>
                      <a:r>
                        <a:rPr lang="tr-TR" sz="1600" kern="1200" dirty="0">
                          <a:effectLst/>
                          <a:latin typeface="+mn-lt"/>
                          <a:ea typeface="Times New Roman"/>
                          <a:cs typeface="Times New Roman"/>
                        </a:rPr>
                        <a:t>Aday öğretmen, süreç içerisinde danışman öğretmenin rehberliğinde derse ön hazırlık (planlama), ders materyali geliştirme, ölçme değerlendirme aracı hazırlama çalışmalarına vakit ayırır. </a:t>
                      </a:r>
                      <a:r>
                        <a:rPr lang="tr-TR" sz="1600" u="sng" kern="1200" dirty="0">
                          <a:solidFill>
                            <a:srgbClr val="0000FF"/>
                          </a:solidFill>
                          <a:effectLst/>
                          <a:latin typeface="+mn-lt"/>
                          <a:ea typeface="Times New Roman"/>
                          <a:cs typeface="Times New Roman"/>
                          <a:hlinkClick r:id="rId2"/>
                        </a:rPr>
                        <a:t> </a:t>
                      </a:r>
                      <a:endParaRPr lang="tr-TR" sz="1600" dirty="0">
                        <a:effectLst/>
                        <a:latin typeface="+mn-lt"/>
                        <a:ea typeface="Times New Roman"/>
                        <a:cs typeface="Times New Roman"/>
                      </a:endParaRPr>
                    </a:p>
                    <a:p>
                      <a:pPr marL="342900" lvl="0" indent="-342900">
                        <a:lnSpc>
                          <a:spcPct val="115000"/>
                        </a:lnSpc>
                        <a:spcAft>
                          <a:spcPts val="1200"/>
                        </a:spcAft>
                      </a:pPr>
                      <a:r>
                        <a:rPr lang="tr-TR" sz="1600" kern="1200" dirty="0">
                          <a:effectLst/>
                          <a:latin typeface="+mn-lt"/>
                          <a:ea typeface="Times New Roman"/>
                          <a:cs typeface="Times New Roman"/>
                        </a:rPr>
                        <a:t>Aday öğretmen aşağıdaki etkinlikleri danışman öğretmenin rehberliğinde gerçekleştirir. </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Bir ders planı hazırlar.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materyal geliştirir.</a:t>
                      </a:r>
                      <a:endParaRPr lang="tr-TR" sz="1600" dirty="0">
                        <a:effectLst/>
                        <a:latin typeface="+mn-lt"/>
                        <a:ea typeface="Times New Roman"/>
                        <a:cs typeface="Times New Roman"/>
                      </a:endParaRPr>
                    </a:p>
                    <a:p>
                      <a:pPr marL="342900" lvl="0" indent="-342900">
                        <a:lnSpc>
                          <a:spcPct val="115000"/>
                        </a:lnSpc>
                        <a:spcAft>
                          <a:spcPts val="1200"/>
                        </a:spcAft>
                        <a:buFont typeface="+mj-lt"/>
                        <a:buAutoNum type="alphaLcPeriod"/>
                      </a:pPr>
                      <a:r>
                        <a:rPr lang="tr-TR" sz="1600" kern="1200" dirty="0">
                          <a:effectLst/>
                          <a:latin typeface="+mn-lt"/>
                          <a:ea typeface="Times New Roman"/>
                          <a:cs typeface="Times New Roman"/>
                        </a:rPr>
                        <a:t>Dersiyle ilgili uygun ölçme araçları geliştirir.</a:t>
                      </a:r>
                      <a:endParaRPr lang="tr-TR" sz="1600" dirty="0">
                        <a:effectLst/>
                        <a:latin typeface="+mn-lt"/>
                        <a:ea typeface="Times New Roman"/>
                        <a:cs typeface="Times New Roman"/>
                      </a:endParaRPr>
                    </a:p>
                    <a:p>
                      <a:pPr marL="457200">
                        <a:lnSpc>
                          <a:spcPct val="115000"/>
                        </a:lnSpc>
                        <a:spcAft>
                          <a:spcPts val="1200"/>
                        </a:spcAft>
                      </a:pPr>
                      <a:r>
                        <a:rPr lang="tr-TR" sz="1600" dirty="0">
                          <a:effectLst/>
                          <a:latin typeface="+mn-lt"/>
                          <a:ea typeface="Times New Roma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1600" kern="1200" dirty="0">
                          <a:effectLst/>
                          <a:latin typeface="+mn-lt"/>
                          <a:ea typeface="Times New Roman"/>
                        </a:rPr>
                        <a:t>Aynı ilçede veya eğitim bölgesinde görev yapan ve aynı </a:t>
                      </a:r>
                      <a:r>
                        <a:rPr lang="tr-TR" sz="1600" kern="1200" dirty="0" smtClean="0">
                          <a:effectLst/>
                          <a:latin typeface="+mn-lt"/>
                          <a:ea typeface="Times New Roman"/>
                        </a:rPr>
                        <a:t>alanlarda olan </a:t>
                      </a:r>
                      <a:r>
                        <a:rPr lang="tr-TR" sz="1600" kern="1200" dirty="0">
                          <a:effectLst/>
                          <a:latin typeface="+mn-lt"/>
                          <a:ea typeface="Times New Roman"/>
                        </a:rPr>
                        <a:t>aday öğretmenler belirli periyotlarla bir araya gelerek ortak komisyon/atölye çalışmaları ile ön hazırlık ve değerlendirme süreçlerinde yaptıkları çalışmaları paylaşırlar. Bu çalışmaya danışman öğretmenler sırasıyla başkanlık ederler.</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 </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mn-lt"/>
                          <a:ea typeface="Times New Roman"/>
                        </a:rPr>
                        <a:t>14 hafta haftada 3 gün, günde 3 saatten </a:t>
                      </a:r>
                      <a:endParaRPr lang="tr-TR" sz="1600" dirty="0">
                        <a:effectLst/>
                        <a:latin typeface="+mn-lt"/>
                        <a:ea typeface="Times New Roman"/>
                      </a:endParaRPr>
                    </a:p>
                    <a:p>
                      <a:pPr>
                        <a:lnSpc>
                          <a:spcPct val="115000"/>
                        </a:lnSpc>
                        <a:spcAft>
                          <a:spcPts val="1200"/>
                        </a:spcAft>
                      </a:pPr>
                      <a:r>
                        <a:rPr lang="tr-TR" sz="1600" kern="1200" dirty="0">
                          <a:effectLst/>
                          <a:latin typeface="+mn-lt"/>
                          <a:ea typeface="Times New Roman"/>
                        </a:rPr>
                        <a:t>toplam 123 saat</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10</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527416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36206556"/>
              </p:ext>
            </p:extLst>
          </p:nvPr>
        </p:nvGraphicFramePr>
        <p:xfrm>
          <a:off x="755577" y="1124744"/>
          <a:ext cx="7704856" cy="5678424"/>
        </p:xfrm>
        <a:graphic>
          <a:graphicData uri="http://schemas.openxmlformats.org/drawingml/2006/table">
            <a:tbl>
              <a:tblPr firstRow="1" firstCol="1" bandRow="1"/>
              <a:tblGrid>
                <a:gridCol w="1579747"/>
                <a:gridCol w="3614269"/>
                <a:gridCol w="1719371"/>
                <a:gridCol w="791469"/>
              </a:tblGrid>
              <a:tr h="2086363">
                <a:tc>
                  <a:txBody>
                    <a:bodyPr/>
                    <a:lstStyle/>
                    <a:p>
                      <a:pPr>
                        <a:lnSpc>
                          <a:spcPct val="115000"/>
                        </a:lnSpc>
                        <a:spcAft>
                          <a:spcPts val="0"/>
                        </a:spcAft>
                      </a:pPr>
                      <a:r>
                        <a:rPr lang="tr-TR" sz="1800" kern="1200" dirty="0">
                          <a:effectLst/>
                          <a:latin typeface="Times New Roman"/>
                          <a:ea typeface="Times New Roman"/>
                          <a:cs typeface="Times New Roman"/>
                        </a:rPr>
                        <a:t>Ders İzleme</a:t>
                      </a:r>
                      <a:endParaRPr lang="tr-TR" sz="1800" dirty="0">
                        <a:effectLst/>
                        <a:latin typeface="Calibri"/>
                        <a:ea typeface="Times New Roman"/>
                        <a:cs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izler, ilgili </a:t>
                      </a:r>
                      <a:r>
                        <a:rPr lang="tr-TR" sz="1800" kern="1200" dirty="0" smtClean="0">
                          <a:effectLst/>
                          <a:latin typeface="Calibri"/>
                          <a:ea typeface="Times New Roman"/>
                        </a:rPr>
                        <a:t>formları (Form-3) </a:t>
                      </a:r>
                      <a:r>
                        <a:rPr lang="tr-TR" sz="1800" kern="1200" dirty="0">
                          <a:effectLst/>
                          <a:latin typeface="Calibri"/>
                          <a:ea typeface="Times New Roman"/>
                        </a:rPr>
                        <a:t>doldurur ve ders sonunda danışman öğretmeniyle izlediği dersin değerlendirmesini yapar</a:t>
                      </a:r>
                      <a:r>
                        <a:rPr lang="tr-TR" sz="1800" kern="1200" dirty="0" smtClean="0">
                          <a:effectLst/>
                          <a:latin typeface="Calibri"/>
                          <a:ea typeface="Times New Roman"/>
                        </a:rPr>
                        <a:t>. </a:t>
                      </a:r>
                      <a:endParaRPr lang="tr-TR" sz="1800" dirty="0">
                        <a:effectLst/>
                        <a:latin typeface="Calibri"/>
                        <a:ea typeface="Times New Roman"/>
                      </a:endParaRPr>
                    </a:p>
                    <a:p>
                      <a:pPr>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Calibri"/>
                          <a:ea typeface="Times New Roman"/>
                        </a:rPr>
                        <a:t>Aday öğretmen, ilk 6 hafta, haftada 3 gün, günde 3 saat olmak üzere haftada 9 saat ders izlemesi yapar.</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a:effectLst/>
                          <a:latin typeface="Times New Roman"/>
                          <a:ea typeface="Times New Roman"/>
                          <a:cs typeface="Times New Roman"/>
                        </a:rPr>
                        <a:t>51</a:t>
                      </a:r>
                      <a:endParaRPr lang="tr-TR" sz="180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22149">
                <a:tc>
                  <a:txBody>
                    <a:bodyPr/>
                    <a:lstStyle/>
                    <a:p>
                      <a:pPr>
                        <a:lnSpc>
                          <a:spcPct val="115000"/>
                        </a:lnSpc>
                        <a:spcAft>
                          <a:spcPts val="1200"/>
                        </a:spcAft>
                      </a:pPr>
                      <a:r>
                        <a:rPr lang="tr-TR" sz="1800" kern="1200">
                          <a:effectLst/>
                          <a:latin typeface="Calibri"/>
                          <a:ea typeface="Times New Roman"/>
                        </a:rPr>
                        <a:t>Ders Uygulaması</a:t>
                      </a:r>
                      <a:endParaRPr lang="tr-TR" sz="1800">
                        <a:effectLst/>
                        <a:latin typeface="Calibri"/>
                        <a:ea typeface="Times New Roman"/>
                      </a:endParaRPr>
                    </a:p>
                    <a:p>
                      <a:pPr algn="ctr">
                        <a:lnSpc>
                          <a:spcPct val="115000"/>
                        </a:lnSpc>
                        <a:spcAft>
                          <a:spcPts val="1200"/>
                        </a:spcAft>
                      </a:pPr>
                      <a:r>
                        <a:rPr lang="tr-TR" sz="1800" kern="1200">
                          <a:effectLst/>
                          <a:latin typeface="Calibri"/>
                          <a:ea typeface="Times New Roman"/>
                        </a:rPr>
                        <a:t> </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dirty="0">
                          <a:effectLst/>
                          <a:latin typeface="Calibri"/>
                          <a:ea typeface="Times New Roman"/>
                        </a:rPr>
                        <a:t>Aday öğretmen danışman öğretmen rehberliğinde ders işler. Bu sırada danışman öğretmen ilgili </a:t>
                      </a:r>
                      <a:r>
                        <a:rPr lang="tr-TR" sz="1800" kern="1200" dirty="0" smtClean="0">
                          <a:effectLst/>
                          <a:latin typeface="Calibri"/>
                          <a:ea typeface="Times New Roman"/>
                        </a:rPr>
                        <a:t>gözlem formlarını (Form-</a:t>
                      </a:r>
                      <a:r>
                        <a:rPr lang="tr-TR" sz="1800" kern="1200" baseline="0" dirty="0" smtClean="0">
                          <a:effectLst/>
                          <a:latin typeface="Calibri"/>
                          <a:ea typeface="Times New Roman"/>
                        </a:rPr>
                        <a:t>4A, 4B)</a:t>
                      </a:r>
                      <a:r>
                        <a:rPr lang="tr-TR" sz="1800" kern="1200" dirty="0" smtClean="0">
                          <a:effectLst/>
                          <a:latin typeface="Calibri"/>
                          <a:ea typeface="Times New Roman"/>
                        </a:rPr>
                        <a:t> </a:t>
                      </a:r>
                      <a:r>
                        <a:rPr lang="tr-TR" sz="1800" kern="1200" dirty="0">
                          <a:effectLst/>
                          <a:latin typeface="Calibri"/>
                          <a:ea typeface="Times New Roman"/>
                        </a:rPr>
                        <a:t>doldurur ve ders sonunda aday öğretmenle işlenen dersin değerlendirmesini yapar.</a:t>
                      </a:r>
                      <a:endParaRPr lang="tr-TR" sz="1800" dirty="0">
                        <a:effectLst/>
                        <a:latin typeface="Calibri"/>
                        <a:ea typeface="Times New Roman"/>
                      </a:endParaRPr>
                    </a:p>
                    <a:p>
                      <a:pPr algn="just">
                        <a:lnSpc>
                          <a:spcPct val="115000"/>
                        </a:lnSpc>
                        <a:spcAft>
                          <a:spcPts val="120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800" kern="1200">
                          <a:effectLst/>
                          <a:latin typeface="Calibri"/>
                          <a:ea typeface="Times New Roman"/>
                        </a:rPr>
                        <a:t>Aday öğretmen, 7. haftadan itibaren 8 hafta boyunca, haftada 3 gün, günde 3 saat olmak üzere haftada 9 saat ders uygulaması yapar.</a:t>
                      </a:r>
                      <a:endParaRPr lang="tr-TR" sz="18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800" kern="1200" dirty="0">
                          <a:effectLst/>
                          <a:latin typeface="Calibri"/>
                          <a:ea typeface="Times New Roman"/>
                        </a:rPr>
                        <a:t>72</a:t>
                      </a:r>
                      <a:endParaRPr lang="tr-TR" sz="1800" dirty="0">
                        <a:effectLst/>
                        <a:latin typeface="Calibri"/>
                        <a:ea typeface="Times New Roman"/>
                      </a:endParaRPr>
                    </a:p>
                    <a:p>
                      <a:pPr algn="ctr">
                        <a:lnSpc>
                          <a:spcPct val="115000"/>
                        </a:lnSpc>
                        <a:spcAft>
                          <a:spcPts val="120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0890840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947217735"/>
              </p:ext>
            </p:extLst>
          </p:nvPr>
        </p:nvGraphicFramePr>
        <p:xfrm>
          <a:off x="323527" y="1052736"/>
          <a:ext cx="8352928" cy="5908548"/>
        </p:xfrm>
        <a:graphic>
          <a:graphicData uri="http://schemas.openxmlformats.org/drawingml/2006/table">
            <a:tbl>
              <a:tblPr firstRow="1" firstCol="1" bandRow="1"/>
              <a:tblGrid>
                <a:gridCol w="1712624"/>
                <a:gridCol w="3918272"/>
                <a:gridCol w="1863991"/>
                <a:gridCol w="858041"/>
              </a:tblGrid>
              <a:tr h="5616624">
                <a:tc>
                  <a:txBody>
                    <a:bodyPr/>
                    <a:lstStyle/>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Okul İçi Gözlem ve Uygulamalar</a:t>
                      </a:r>
                      <a:endParaRPr lang="tr-TR" sz="1100" dirty="0">
                        <a:effectLst/>
                        <a:latin typeface="+mn-lt"/>
                        <a:ea typeface="Times New Roman"/>
                      </a:endParaRPr>
                    </a:p>
                    <a:p>
                      <a:pPr algn="ctr">
                        <a:lnSpc>
                          <a:spcPct val="115000"/>
                        </a:lnSpc>
                        <a:spcAft>
                          <a:spcPts val="1200"/>
                        </a:spcAft>
                      </a:pP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Öğretmenler </a:t>
                      </a:r>
                      <a:r>
                        <a:rPr lang="tr-TR" sz="1100" kern="1200" dirty="0">
                          <a:effectLst/>
                          <a:latin typeface="+mn-lt"/>
                          <a:ea typeface="Times New Roman"/>
                          <a:cs typeface="Times New Roman"/>
                        </a:rPr>
                        <a:t>kurulu, zümre öğretmenler kurulu, şube öğretmenler kurulu, rehberlik hizmetleri yürütme kurulu, öğrenci davranışlarını izleme kurulu, disiplin kurulu, okul aile birliği toplantısı, anma ve kutlama komisyonu, sosyal etkinlik ve kulüp çalışmaları, satın alma, muayene ve teslim alma komisyonu, servis denetimi, kantin denetimi, yetiştirme kursları gibi okuldaki bütün kurul ve komisyonları izler.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 Okul </a:t>
                      </a:r>
                      <a:r>
                        <a:rPr lang="tr-TR" sz="1100" kern="1200" dirty="0">
                          <a:effectLst/>
                          <a:latin typeface="+mn-lt"/>
                          <a:ea typeface="Times New Roman"/>
                          <a:cs typeface="Times New Roman"/>
                        </a:rPr>
                        <a:t>yerleşkesinde yer alan bütün birim ve bölümleri tanır ve işleyişi hakkında bilgi sahibi olur (Pansiyonu olmayan okullarda görev yapan aday öğretmenler en az 1 gün pansiyonlu bir okulda gözlem yaparlar).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pPr>
                      <a:r>
                        <a:rPr lang="tr-TR" sz="1100" kern="1200" dirty="0" smtClean="0">
                          <a:effectLst/>
                          <a:latin typeface="+mn-lt"/>
                          <a:ea typeface="Times New Roman"/>
                          <a:cs typeface="Times New Roman"/>
                        </a:rPr>
                        <a:t>Aday </a:t>
                      </a:r>
                      <a:r>
                        <a:rPr lang="tr-TR" sz="1100" kern="1200" dirty="0">
                          <a:effectLst/>
                          <a:latin typeface="+mn-lt"/>
                          <a:ea typeface="Times New Roman"/>
                          <a:cs typeface="Times New Roman"/>
                        </a:rPr>
                        <a:t>öğretmenler, kendi okulunda okul içi gözlem süresinde farklı </a:t>
                      </a:r>
                      <a:r>
                        <a:rPr lang="tr-TR" sz="1100" kern="1200" dirty="0" smtClean="0">
                          <a:effectLst/>
                          <a:latin typeface="+mn-lt"/>
                          <a:ea typeface="Times New Roman"/>
                          <a:cs typeface="Times New Roman"/>
                        </a:rPr>
                        <a:t>alanlardaki öğretmenlerin </a:t>
                      </a:r>
                      <a:r>
                        <a:rPr lang="tr-TR" sz="1100" kern="1200" dirty="0">
                          <a:effectLst/>
                          <a:latin typeface="+mn-lt"/>
                          <a:ea typeface="Times New Roman"/>
                          <a:cs typeface="Times New Roman"/>
                        </a:rPr>
                        <a:t>derslerinde de gözlemlerde bulunur. Bu dersin kaç saat olacağını danışman öğretmeni ve okul müdürü belirler.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smtClean="0">
                          <a:effectLst/>
                          <a:latin typeface="+mn-lt"/>
                          <a:ea typeface="Times New Roman"/>
                          <a:cs typeface="Times New Roman"/>
                        </a:rPr>
                        <a:t>Okul </a:t>
                      </a:r>
                      <a:r>
                        <a:rPr lang="tr-TR" sz="1100" kern="1200" dirty="0">
                          <a:effectLst/>
                          <a:latin typeface="+mn-lt"/>
                          <a:ea typeface="Times New Roman"/>
                          <a:cs typeface="Times New Roman"/>
                        </a:rPr>
                        <a:t>içi birimlerdeki toplantılarda aktif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Okul gelişimiyle ilgili saha çalışması yapar ve önerilerini de kapsayan rapor hazırlar.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Anma, kutlama, sosyal etkinlik, gezi vb. çalışmalarda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Dönem sonu iş ve işlemlerinde aktif olarak görev alır.</a:t>
                      </a:r>
                      <a:endParaRPr lang="tr-TR" sz="1100" dirty="0">
                        <a:effectLst/>
                        <a:latin typeface="+mn-lt"/>
                        <a:ea typeface="Times New Roman"/>
                        <a:cs typeface="Times New Roman"/>
                      </a:endParaRPr>
                    </a:p>
                    <a:p>
                      <a:pPr marL="342900" lvl="0" indent="-342900" algn="just">
                        <a:lnSpc>
                          <a:spcPct val="115000"/>
                        </a:lnSpc>
                        <a:spcAft>
                          <a:spcPts val="1200"/>
                        </a:spcAft>
                        <a:buFont typeface="+mj-lt"/>
                        <a:buAutoNum type="arabicPeriod"/>
                        <a:tabLst>
                          <a:tab pos="288290" algn="l"/>
                          <a:tab pos="610235" algn="l"/>
                          <a:tab pos="1769110" algn="l"/>
                        </a:tabLst>
                      </a:pPr>
                      <a:r>
                        <a:rPr lang="tr-TR" sz="1100" kern="1200" dirty="0">
                          <a:effectLst/>
                          <a:latin typeface="+mn-lt"/>
                          <a:ea typeface="Times New Roman"/>
                          <a:cs typeface="Times New Roman"/>
                        </a:rPr>
                        <a:t>Danışman öğretmeniyle birlikte nöbet </a:t>
                      </a:r>
                      <a:r>
                        <a:rPr lang="tr-TR" sz="1100" kern="1200" dirty="0" smtClean="0">
                          <a:effectLst/>
                          <a:latin typeface="+mn-lt"/>
                          <a:ea typeface="Times New Roman"/>
                          <a:cs typeface="Times New Roman"/>
                        </a:rPr>
                        <a:t>tutar.</a:t>
                      </a:r>
                    </a:p>
                    <a:p>
                      <a:pPr algn="just">
                        <a:lnSpc>
                          <a:spcPct val="115000"/>
                        </a:lnSpc>
                        <a:tabLst>
                          <a:tab pos="288290" algn="l"/>
                          <a:tab pos="1769110" algn="l"/>
                        </a:tabLst>
                      </a:pPr>
                      <a:r>
                        <a:rPr lang="tr-TR" sz="1100" dirty="0" smtClean="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100" kern="1200" dirty="0">
                          <a:effectLst/>
                          <a:latin typeface="+mn-lt"/>
                          <a:ea typeface="Times New Roman"/>
                        </a:rPr>
                        <a:t>Bu süreçte 14 hafta, haftada 1 gün, günde 6 saat olmak üzere okul içi gözlem ve uygulama yapılacaktır.  </a:t>
                      </a:r>
                      <a:endParaRPr lang="tr-TR" sz="1100" dirty="0">
                        <a:effectLst/>
                        <a:latin typeface="+mn-lt"/>
                        <a:ea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nSpc>
                          <a:spcPct val="115000"/>
                        </a:lnSpc>
                        <a:spcAft>
                          <a:spcPts val="1200"/>
                        </a:spcAft>
                      </a:pPr>
                      <a:endParaRPr lang="tr-TR" sz="1100" dirty="0">
                        <a:effectLst/>
                        <a:latin typeface="+mn-lt"/>
                        <a:ea typeface="Times New Roman"/>
                      </a:endParaRPr>
                    </a:p>
                    <a:p>
                      <a:pPr algn="just">
                        <a:lnSpc>
                          <a:spcPct val="115000"/>
                        </a:lnSpc>
                        <a:spcAft>
                          <a:spcPts val="1200"/>
                        </a:spcAft>
                        <a:tabLst>
                          <a:tab pos="1769110" algn="l"/>
                        </a:tabLst>
                      </a:pPr>
                      <a:r>
                        <a:rPr lang="tr-TR" sz="1100" kern="1200" dirty="0">
                          <a:effectLst/>
                          <a:latin typeface="+mn-lt"/>
                          <a:ea typeface="Times New Roman"/>
                          <a:cs typeface="Times New Roman"/>
                        </a:rPr>
                        <a:t>Okul içi gözlem ve uygulamaları değerlendirmek üzere aynı ilçede veya eğitim bölgesinde görev yapan aday öğretmenler komisyon çalışması ile bilgi, birikim ve tecrübelerini paylaşırlar. Bu komisyonlara danışman öğretmenler sırasıyla başkanlık eder.</a:t>
                      </a:r>
                      <a:endParaRPr lang="tr-TR" sz="1100" dirty="0">
                        <a:effectLst/>
                        <a:latin typeface="+mn-lt"/>
                        <a:ea typeface="Times New Roman"/>
                        <a:cs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100" kern="1200" dirty="0">
                          <a:effectLst/>
                          <a:latin typeface="+mn-lt"/>
                          <a:ea typeface="Times New Roman"/>
                        </a:rPr>
                        <a:t>84</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p>
                      <a:pPr algn="ctr">
                        <a:lnSpc>
                          <a:spcPct val="115000"/>
                        </a:lnSpc>
                        <a:spcAft>
                          <a:spcPts val="1200"/>
                        </a:spcAft>
                      </a:pPr>
                      <a:r>
                        <a:rPr lang="tr-TR" sz="1100" kern="1200" dirty="0">
                          <a:effectLst/>
                          <a:latin typeface="+mn-lt"/>
                          <a:ea typeface="Times New Roman"/>
                        </a:rPr>
                        <a:t> </a:t>
                      </a:r>
                      <a:endParaRPr lang="tr-TR" sz="1100" dirty="0">
                        <a:effectLst/>
                        <a:latin typeface="+mn-lt"/>
                        <a:ea typeface="Times New Roman"/>
                      </a:endParaRPr>
                    </a:p>
                  </a:txBody>
                  <a:tcPr marL="31476" marR="3147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198151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395454618"/>
              </p:ext>
            </p:extLst>
          </p:nvPr>
        </p:nvGraphicFramePr>
        <p:xfrm>
          <a:off x="395536" y="980728"/>
          <a:ext cx="8208912" cy="5668618"/>
        </p:xfrm>
        <a:graphic>
          <a:graphicData uri="http://schemas.openxmlformats.org/drawingml/2006/table">
            <a:tbl>
              <a:tblPr firstRow="1" firstCol="1" bandRow="1"/>
              <a:tblGrid>
                <a:gridCol w="1681969"/>
                <a:gridCol w="4034548"/>
                <a:gridCol w="1732201"/>
                <a:gridCol w="760194"/>
              </a:tblGrid>
              <a:tr h="1073758">
                <a:tc gridSpan="4">
                  <a:txBody>
                    <a:bodyPr/>
                    <a:lstStyle/>
                    <a:p>
                      <a:pPr algn="ctr">
                        <a:lnSpc>
                          <a:spcPct val="115000"/>
                        </a:lnSpc>
                        <a:spcAft>
                          <a:spcPts val="1200"/>
                        </a:spcAft>
                      </a:pPr>
                      <a:r>
                        <a:rPr lang="tr-TR" sz="1400" b="1" kern="1200" dirty="0">
                          <a:effectLst/>
                          <a:latin typeface="+mn-lt"/>
                          <a:ea typeface="+mn-ea"/>
                        </a:rPr>
                        <a:t>B. OKUL DIŞI FAALİYETLER (Eğitim öğretim dönemi haftanın 1 günü)</a:t>
                      </a:r>
                      <a:endParaRPr lang="tr-TR" sz="1400" dirty="0">
                        <a:effectLst/>
                        <a:latin typeface="+mn-lt"/>
                        <a:ea typeface="Times New Roman"/>
                      </a:endParaRPr>
                    </a:p>
                    <a:p>
                      <a:pPr algn="ctr">
                        <a:lnSpc>
                          <a:spcPct val="115000"/>
                        </a:lnSpc>
                        <a:spcAft>
                          <a:spcPts val="1200"/>
                        </a:spcAft>
                      </a:pPr>
                      <a:r>
                        <a:rPr lang="tr-TR" sz="1400" b="1" kern="1200" dirty="0">
                          <a:effectLst/>
                          <a:latin typeface="+mn-lt"/>
                          <a:ea typeface="+mn-ea"/>
                        </a:rPr>
                        <a:t>(Toplam 14 hafta: haftada 1 gün, günde 6 saat olmak üzere toplam 84 Saat)</a:t>
                      </a:r>
                      <a:endParaRPr lang="tr-TR" sz="1400" dirty="0">
                        <a:effectLst/>
                        <a:latin typeface="+mn-lt"/>
                        <a:ea typeface="Times New Roman"/>
                      </a:endParaRPr>
                    </a:p>
                    <a:p>
                      <a:pPr algn="ctr">
                        <a:lnSpc>
                          <a:spcPct val="115000"/>
                        </a:lnSpc>
                        <a:spcAft>
                          <a:spcPts val="1200"/>
                        </a:spcAft>
                      </a:pPr>
                      <a:r>
                        <a:rPr lang="tr-TR" sz="1400" b="1" dirty="0">
                          <a:effectLst/>
                          <a:latin typeface="+mn-lt"/>
                          <a:ea typeface="Times New Roman"/>
                        </a:rPr>
                        <a:t> </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tr-TR"/>
                    </a:p>
                  </a:txBody>
                  <a:tcPr/>
                </a:tc>
                <a:tc hMerge="1">
                  <a:txBody>
                    <a:bodyPr/>
                    <a:lstStyle/>
                    <a:p>
                      <a:endParaRPr lang="tr-TR"/>
                    </a:p>
                  </a:txBody>
                  <a:tcPr/>
                </a:tc>
                <a:tc hMerge="1">
                  <a:txBody>
                    <a:bodyPr/>
                    <a:lstStyle/>
                    <a:p>
                      <a:endParaRPr lang="tr-TR"/>
                    </a:p>
                  </a:txBody>
                  <a:tcPr/>
                </a:tc>
              </a:tr>
              <a:tr h="611459">
                <a:tc>
                  <a:txBody>
                    <a:bodyPr/>
                    <a:lstStyle/>
                    <a:p>
                      <a:pPr algn="ctr">
                        <a:lnSpc>
                          <a:spcPct val="115000"/>
                        </a:lnSpc>
                        <a:spcAft>
                          <a:spcPts val="1200"/>
                        </a:spcAft>
                      </a:pPr>
                      <a:r>
                        <a:rPr lang="tr-TR" sz="1400" b="1">
                          <a:effectLst/>
                          <a:latin typeface="+mn-lt"/>
                          <a:ea typeface="Times New Roman"/>
                        </a:rPr>
                        <a:t>ETKİNLİKLER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tabLst>
                          <a:tab pos="1289050" algn="l"/>
                        </a:tabLst>
                      </a:pPr>
                      <a:r>
                        <a:rPr lang="tr-TR" sz="1400" b="1">
                          <a:effectLst/>
                          <a:latin typeface="+mn-lt"/>
                          <a:ea typeface="Times New Roman"/>
                        </a:rPr>
                        <a:t>İŞLEYİŞ</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b="1">
                          <a:effectLst/>
                          <a:latin typeface="+mn-lt"/>
                          <a:ea typeface="Times New Roman"/>
                        </a:rPr>
                        <a:t>AÇIKLAMALAR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1400" b="1">
                          <a:effectLst/>
                          <a:latin typeface="+mn-lt"/>
                          <a:ea typeface="Times New Roman"/>
                        </a:rPr>
                        <a:t>SÜRE</a:t>
                      </a:r>
                      <a:endParaRPr lang="tr-TR" sz="1400">
                        <a:effectLst/>
                        <a:latin typeface="+mn-lt"/>
                        <a:ea typeface="Times New Roman"/>
                      </a:endParaRPr>
                    </a:p>
                    <a:p>
                      <a:pPr algn="ctr">
                        <a:lnSpc>
                          <a:spcPct val="115000"/>
                        </a:lnSpc>
                        <a:spcAft>
                          <a:spcPts val="1200"/>
                        </a:spcAft>
                      </a:pPr>
                      <a:r>
                        <a:rPr lang="tr-TR" sz="1400" b="1">
                          <a:effectLst/>
                          <a:latin typeface="+mn-lt"/>
                          <a:ea typeface="Times New Roman"/>
                        </a:rPr>
                        <a:t> </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59398">
                <a:tc>
                  <a:txBody>
                    <a:bodyPr/>
                    <a:lstStyle/>
                    <a:p>
                      <a:pPr>
                        <a:lnSpc>
                          <a:spcPct val="115000"/>
                        </a:lnSpc>
                        <a:spcAft>
                          <a:spcPts val="1200"/>
                        </a:spcAft>
                      </a:pPr>
                      <a:r>
                        <a:rPr lang="tr-TR" sz="1400" kern="1200">
                          <a:effectLst/>
                          <a:latin typeface="+mn-lt"/>
                          <a:ea typeface="Times New Roman"/>
                        </a:rPr>
                        <a:t>Şehir Kimliğini Tanıma</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Atandığı il ile ilgili maddî, manevi ve sözel-kültürel değerler, demografik özelliklere ilişkin dosya/sunum hazırlar.</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Aday öğretmen yaşadığı şehirdeki müzeler, tarihî eserler, coğrafi mekânlar, ören yerleri, turistlik mekânlar vb. kurum ve alanları tanır, bu mekânların yetkilileriyle eğitim öğretim amaçlı iş birliği imkânlarını araştırır.</a:t>
                      </a:r>
                      <a:endParaRPr lang="tr-TR" sz="1400" dirty="0">
                        <a:effectLst/>
                        <a:latin typeface="+mn-lt"/>
                        <a:ea typeface="Times New Roman"/>
                      </a:endParaRPr>
                    </a:p>
                    <a:p>
                      <a:pPr>
                        <a:lnSpc>
                          <a:spcPct val="115000"/>
                        </a:lnSpc>
                        <a:spcAft>
                          <a:spcPts val="1200"/>
                        </a:spcAft>
                      </a:pPr>
                      <a:r>
                        <a:rPr lang="tr-TR" sz="1400" dirty="0">
                          <a:effectLst/>
                          <a:latin typeface="+mn-lt"/>
                          <a:ea typeface="Times New Roman"/>
                        </a:rPr>
                        <a:t> </a:t>
                      </a:r>
                    </a:p>
                    <a:p>
                      <a:pPr>
                        <a:lnSpc>
                          <a:spcPct val="115000"/>
                        </a:lnSpc>
                        <a:spcAft>
                          <a:spcPts val="1200"/>
                        </a:spcAft>
                      </a:pPr>
                      <a:r>
                        <a:rPr lang="tr-TR" sz="1400" dirty="0">
                          <a:effectLst/>
                          <a:latin typeface="+mn-lt"/>
                          <a:ea typeface="Times New Roman"/>
                        </a:rPr>
                        <a:t>Aday öğretmen bu kapsamda yaptığı her tür faaliyetle ilgili </a:t>
                      </a:r>
                      <a:r>
                        <a:rPr lang="tr-TR" sz="1400" dirty="0" smtClean="0">
                          <a:effectLst/>
                          <a:latin typeface="+mn-lt"/>
                          <a:ea typeface="Times New Roman"/>
                        </a:rPr>
                        <a:t> </a:t>
                      </a:r>
                      <a:r>
                        <a:rPr lang="tr-TR" sz="1400" dirty="0">
                          <a:effectLst/>
                          <a:latin typeface="+mn-lt"/>
                          <a:ea typeface="Times New Roman"/>
                        </a:rPr>
                        <a:t>formu </a:t>
                      </a:r>
                      <a:r>
                        <a:rPr lang="tr-TR" sz="1400" dirty="0" smtClean="0">
                          <a:effectLst/>
                          <a:latin typeface="+mn-lt"/>
                          <a:ea typeface="Times New Roman"/>
                        </a:rPr>
                        <a:t>(Form  7) doldurur </a:t>
                      </a:r>
                      <a:r>
                        <a:rPr lang="tr-TR" sz="1400" dirty="0">
                          <a:effectLst/>
                          <a:latin typeface="+mn-lt"/>
                          <a:ea typeface="Times New Roman"/>
                        </a:rPr>
                        <a:t>ve dosyasına koyar.</a:t>
                      </a:r>
                    </a:p>
                    <a:p>
                      <a:pPr>
                        <a:lnSpc>
                          <a:spcPct val="115000"/>
                        </a:lnSpc>
                        <a:spcAft>
                          <a:spcPts val="1200"/>
                        </a:spcAft>
                      </a:pPr>
                      <a:r>
                        <a:rPr lang="tr-TR" sz="1400" dirty="0">
                          <a:effectLst/>
                          <a:latin typeface="+mn-lt"/>
                          <a:ea typeface="Times New Roman"/>
                        </a:rPr>
                        <a:t> </a:t>
                      </a: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Aday öğretmen, adaylık sürecini atandığı şehirden başka bir şehirde geçirecekse benzer faaliyetleri adaylığını geçirdiği şehirde gerçekleştirir; ancak görev yapacağı yerle ilgili de görev yerine gitmeden önce veya gittikten sonra benzer faaliyetleri yaparak şehrin imkânlarını tanır.</a:t>
                      </a:r>
                      <a:endParaRPr lang="tr-TR" sz="140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12</a:t>
                      </a:r>
                      <a:endParaRPr lang="tr-TR" sz="1400" dirty="0">
                        <a:effectLst/>
                        <a:latin typeface="+mn-lt"/>
                        <a:ea typeface="Times New Roman"/>
                      </a:endParaRPr>
                    </a:p>
                  </a:txBody>
                  <a:tcPr marL="62899" marR="628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672621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2730633797"/>
              </p:ext>
            </p:extLst>
          </p:nvPr>
        </p:nvGraphicFramePr>
        <p:xfrm>
          <a:off x="755576" y="1268760"/>
          <a:ext cx="7560839" cy="5092429"/>
        </p:xfrm>
        <a:graphic>
          <a:graphicData uri="http://schemas.openxmlformats.org/drawingml/2006/table">
            <a:tbl>
              <a:tblPr firstRow="1" firstCol="1" bandRow="1"/>
              <a:tblGrid>
                <a:gridCol w="1549182"/>
                <a:gridCol w="3716030"/>
                <a:gridCol w="1719564"/>
                <a:gridCol w="576063"/>
              </a:tblGrid>
              <a:tr h="2696701">
                <a:tc>
                  <a:txBody>
                    <a:bodyPr/>
                    <a:lstStyle/>
                    <a:p>
                      <a:pPr>
                        <a:lnSpc>
                          <a:spcPct val="115000"/>
                        </a:lnSpc>
                        <a:spcAft>
                          <a:spcPts val="1200"/>
                        </a:spcAft>
                      </a:pPr>
                      <a:r>
                        <a:rPr lang="tr-TR" sz="1600" kern="1200">
                          <a:effectLst/>
                          <a:latin typeface="Calibri"/>
                          <a:ea typeface="Times New Roman"/>
                        </a:rPr>
                        <a:t>Kurumsal işleyiş</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Valilik, Kaymakamlık, Belediye Başkanlığı, İl/İlçe Millî Eğitim Müdürlüğü gibi kurumların işleyişi hakkında bilgi edinir. Mümkün olan durumlarda mülki ve idari amirlerle tanışır ve tecrübelerinden istifade eder.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18</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9843">
                <a:tc>
                  <a:txBody>
                    <a:bodyPr/>
                    <a:lstStyle/>
                    <a:p>
                      <a:pPr>
                        <a:lnSpc>
                          <a:spcPct val="115000"/>
                        </a:lnSpc>
                        <a:spcAft>
                          <a:spcPts val="1200"/>
                        </a:spcAft>
                      </a:pPr>
                      <a:r>
                        <a:rPr lang="tr-TR" sz="1600" kern="1200">
                          <a:effectLst/>
                          <a:latin typeface="Calibri"/>
                          <a:ea typeface="Times New Roman"/>
                        </a:rPr>
                        <a:t>Yanıbaşımızdaki okul</a:t>
                      </a:r>
                      <a:endParaRPr lang="tr-TR" sz="1600">
                        <a:effectLst/>
                        <a:latin typeface="Calibri"/>
                        <a:ea typeface="Times New Roman"/>
                      </a:endParaRPr>
                    </a:p>
                    <a:p>
                      <a:pPr>
                        <a:lnSpc>
                          <a:spcPct val="115000"/>
                        </a:lnSpc>
                        <a:spcAft>
                          <a:spcPts val="1200"/>
                        </a:spcAft>
                      </a:pPr>
                      <a:r>
                        <a:rPr lang="tr-TR" sz="1600" kern="1200">
                          <a:effectLst/>
                          <a:latin typeface="Calibri"/>
                          <a:ea typeface="Times New Roman"/>
                        </a:rPr>
                        <a:t> </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İl veya ilçesinde bulunan Rehberlik ve Araştırma Merkezleri (RAM), Bilim ve Sanat Merkezleri (BİLSEM),  Halk Eğitim Merkezleri (HEM)  gibi farklı eğitim kurumları ve okul türlerinde gözlem yapar ve işleyiş farklılıkları hakkında bilgi sahibi olur.</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a:effectLst/>
                          <a:latin typeface="Calibri"/>
                          <a:ea typeface="Times New Roman"/>
                        </a:rPr>
                        <a:t>Bu faaliyetler il/ilçe milli eğitim müdürlüklerinin koordinasyonunda grup faaliyetleri olarak yürütülecektir.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 </a:t>
                      </a:r>
                      <a:endParaRPr lang="tr-TR" sz="1600" dirty="0">
                        <a:effectLst/>
                        <a:latin typeface="Calibri"/>
                        <a:ea typeface="Times New Roman"/>
                      </a:endParaRPr>
                    </a:p>
                    <a:p>
                      <a:pPr>
                        <a:lnSpc>
                          <a:spcPct val="115000"/>
                        </a:lnSpc>
                        <a:spcAft>
                          <a:spcPts val="1200"/>
                        </a:spcAft>
                      </a:pPr>
                      <a:r>
                        <a:rPr lang="tr-TR" sz="1600" kern="1200" dirty="0">
                          <a:effectLst/>
                          <a:latin typeface="Calibri"/>
                          <a:ea typeface="Times New Roman"/>
                        </a:rPr>
                        <a:t>12</a:t>
                      </a:r>
                      <a:endParaRPr lang="tr-TR" sz="16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905171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024514861"/>
              </p:ext>
            </p:extLst>
          </p:nvPr>
        </p:nvGraphicFramePr>
        <p:xfrm>
          <a:off x="395536" y="980728"/>
          <a:ext cx="8424935" cy="5749047"/>
        </p:xfrm>
        <a:graphic>
          <a:graphicData uri="http://schemas.openxmlformats.org/drawingml/2006/table">
            <a:tbl>
              <a:tblPr firstRow="1" firstCol="1" bandRow="1"/>
              <a:tblGrid>
                <a:gridCol w="1726232"/>
                <a:gridCol w="4140720"/>
                <a:gridCol w="1777785"/>
                <a:gridCol w="780198"/>
              </a:tblGrid>
              <a:tr h="1568534">
                <a:tc>
                  <a:txBody>
                    <a:bodyPr/>
                    <a:lstStyle/>
                    <a:p>
                      <a:pPr>
                        <a:lnSpc>
                          <a:spcPct val="115000"/>
                        </a:lnSpc>
                        <a:spcAft>
                          <a:spcPts val="1200"/>
                        </a:spcAft>
                      </a:pPr>
                      <a:r>
                        <a:rPr lang="tr-TR" sz="1400" kern="1200">
                          <a:effectLst/>
                          <a:latin typeface="+mn-lt"/>
                          <a:ea typeface="Times New Roman"/>
                        </a:rPr>
                        <a:t>Tecrübeyle buluşma</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Emekli öğretmenler ve eğitime gönül vermiş şahıslarla bir araya gelerek tecrübelerinden istifade eder.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Bu faaliyetler il/ilçe milli eğitim müdürlüklerinin koordinasyonunda grup faaliyetleri olarak yürütülecektir.</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12</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3440">
                <a:tc>
                  <a:txBody>
                    <a:bodyPr/>
                    <a:lstStyle/>
                    <a:p>
                      <a:pPr>
                        <a:lnSpc>
                          <a:spcPct val="115000"/>
                        </a:lnSpc>
                        <a:spcAft>
                          <a:spcPts val="1200"/>
                        </a:spcAft>
                      </a:pPr>
                      <a:r>
                        <a:rPr lang="tr-TR" sz="1400" kern="1200">
                          <a:effectLst/>
                          <a:latin typeface="+mn-lt"/>
                          <a:ea typeface="Times New Roman"/>
                        </a:rPr>
                        <a:t>Gönüllülük ve girişimcilik çalışmaları</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tabLst>
                          <a:tab pos="2413635" algn="l"/>
                        </a:tabLst>
                      </a:pPr>
                      <a:r>
                        <a:rPr lang="tr-TR" sz="1400" kern="1200">
                          <a:effectLst/>
                          <a:latin typeface="+mn-lt"/>
                          <a:ea typeface="Times New Roman"/>
                        </a:rPr>
                        <a:t>Topluma hizmet uygulamaları çerçevesinde çevresindeki gönüllü kuruluşları tanır ve gönüllü çalışmalarda görev alır.</a:t>
                      </a:r>
                      <a:endParaRPr lang="tr-TR" sz="1400">
                        <a:effectLst/>
                        <a:latin typeface="+mn-lt"/>
                        <a:ea typeface="Times New Roman"/>
                      </a:endParaRPr>
                    </a:p>
                    <a:p>
                      <a:pPr>
                        <a:lnSpc>
                          <a:spcPct val="115000"/>
                        </a:lnSpc>
                        <a:spcAft>
                          <a:spcPts val="1200"/>
                        </a:spcAft>
                        <a:tabLst>
                          <a:tab pos="2413635" algn="l"/>
                        </a:tabLst>
                      </a:pPr>
                      <a:r>
                        <a:rPr lang="tr-TR" sz="1400">
                          <a:effectLst/>
                          <a:latin typeface="+mn-lt"/>
                          <a:ea typeface="Times New Roman"/>
                        </a:rPr>
                        <a:t> </a:t>
                      </a: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a:effectLst/>
                          <a:latin typeface="+mn-lt"/>
                          <a:ea typeface="Times New Roman"/>
                        </a:rPr>
                        <a:t>18</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6657">
                <a:tc>
                  <a:txBody>
                    <a:bodyPr/>
                    <a:lstStyle/>
                    <a:p>
                      <a:pPr>
                        <a:lnSpc>
                          <a:spcPct val="115000"/>
                        </a:lnSpc>
                        <a:spcAft>
                          <a:spcPts val="1200"/>
                        </a:spcAft>
                      </a:pPr>
                      <a:r>
                        <a:rPr lang="tr-TR" sz="1400" kern="1200">
                          <a:effectLst/>
                          <a:latin typeface="+mn-lt"/>
                          <a:ea typeface="Times New Roman"/>
                        </a:rPr>
                        <a:t>Mesleki gelişim ve kariyer</a:t>
                      </a:r>
                      <a:endParaRPr lang="tr-TR" sz="1400">
                        <a:effectLst/>
                        <a:latin typeface="+mn-lt"/>
                        <a:ea typeface="Times New Roman"/>
                      </a:endParaRPr>
                    </a:p>
                    <a:p>
                      <a:pPr>
                        <a:lnSpc>
                          <a:spcPct val="115000"/>
                        </a:lnSpc>
                        <a:spcAft>
                          <a:spcPts val="1200"/>
                        </a:spcAft>
                      </a:pPr>
                      <a:r>
                        <a:rPr lang="tr-TR" sz="1400" kern="1200">
                          <a:effectLst/>
                          <a:latin typeface="+mn-lt"/>
                          <a:ea typeface="Times New Roman"/>
                        </a:rPr>
                        <a:t> </a:t>
                      </a:r>
                      <a:endParaRPr lang="tr-TR" sz="140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Üniversiteler, alanıyla ilgili kuruluşlar, Halk Eğitim Merkezleri, Özel Kurumlar ve STK'ların mesleki, sosyal ve kişisel gelişimine katkı sağlayacak imkânlarını tanır.</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Bilimsel toplantılara katılır (konferans, sempozyum, panel, bildiri ve poster sunma vb.)</a:t>
                      </a:r>
                      <a:endParaRPr lang="tr-TR" sz="1400" dirty="0">
                        <a:effectLst/>
                        <a:latin typeface="+mn-lt"/>
                        <a:ea typeface="Times New Roman"/>
                        <a:cs typeface="Times New Roman"/>
                      </a:endParaRPr>
                    </a:p>
                    <a:p>
                      <a:pPr marL="342900" lvl="0" indent="-342900">
                        <a:lnSpc>
                          <a:spcPct val="115000"/>
                        </a:lnSpc>
                        <a:spcAft>
                          <a:spcPts val="1200"/>
                        </a:spcAft>
                        <a:buFont typeface="+mj-lt"/>
                        <a:buAutoNum type="arabicPeriod"/>
                        <a:tabLst>
                          <a:tab pos="292100" algn="l"/>
                        </a:tabLst>
                      </a:pPr>
                      <a:r>
                        <a:rPr lang="tr-TR" sz="1400" kern="1200" dirty="0">
                          <a:effectLst/>
                          <a:latin typeface="+mn-lt"/>
                          <a:ea typeface="Times New Roman"/>
                          <a:cs typeface="Times New Roman"/>
                        </a:rPr>
                        <a:t>Sanatsal etkinliklere katılır (sergi, tiyatro, sinema, vb. sanatsal etkinliklerden haberdar olur ve katılır)</a:t>
                      </a:r>
                      <a:endParaRPr lang="tr-TR" sz="1400" dirty="0">
                        <a:effectLst/>
                        <a:latin typeface="+mn-lt"/>
                        <a:ea typeface="Times New Roman"/>
                        <a:cs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 </a:t>
                      </a:r>
                      <a:endParaRPr lang="tr-TR" sz="1400" dirty="0">
                        <a:effectLst/>
                        <a:latin typeface="+mn-lt"/>
                        <a:ea typeface="Times New Roman"/>
                      </a:endParaRPr>
                    </a:p>
                    <a:p>
                      <a:pPr>
                        <a:lnSpc>
                          <a:spcPct val="115000"/>
                        </a:lnSpc>
                        <a:spcAft>
                          <a:spcPts val="1200"/>
                        </a:spcAft>
                      </a:pPr>
                      <a:r>
                        <a:rPr lang="tr-TR" sz="1400" kern="1200" dirty="0">
                          <a:effectLst/>
                          <a:latin typeface="+mn-lt"/>
                          <a:ea typeface="Times New Roman"/>
                        </a:rPr>
                        <a:t>12</a:t>
                      </a:r>
                      <a:endParaRPr lang="tr-TR" sz="1400" dirty="0">
                        <a:effectLst/>
                        <a:latin typeface="+mn-lt"/>
                        <a:ea typeface="Times New Roman"/>
                      </a:endParaRPr>
                    </a:p>
                  </a:txBody>
                  <a:tcPr marL="63458" marR="634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7519509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268776018"/>
              </p:ext>
            </p:extLst>
          </p:nvPr>
        </p:nvGraphicFramePr>
        <p:xfrm>
          <a:off x="611560" y="1124744"/>
          <a:ext cx="8064895" cy="5191975"/>
        </p:xfrm>
        <a:graphic>
          <a:graphicData uri="http://schemas.openxmlformats.org/drawingml/2006/table">
            <a:tbl>
              <a:tblPr firstRow="1" firstCol="1" bandRow="1"/>
              <a:tblGrid>
                <a:gridCol w="1652461"/>
                <a:gridCol w="3963766"/>
                <a:gridCol w="1701811"/>
                <a:gridCol w="746857"/>
              </a:tblGrid>
              <a:tr h="2178171">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p>
                      <a:pPr>
                        <a:lnSpc>
                          <a:spcPct val="115000"/>
                        </a:lnSpc>
                        <a:spcAft>
                          <a:spcPts val="1200"/>
                        </a:spcAft>
                      </a:pPr>
                      <a:r>
                        <a:rPr lang="tr-TR" sz="2000" u="sng" kern="1200" dirty="0">
                          <a:solidFill>
                            <a:srgbClr val="0000FF"/>
                          </a:solidFill>
                          <a:effectLst/>
                          <a:latin typeface="Calibri"/>
                          <a:ea typeface="Times New Roman"/>
                          <a:hlinkClick r:id="rId2"/>
                        </a:rPr>
                        <a:t>Kitap okuma</a:t>
                      </a:r>
                      <a:endParaRPr lang="tr-TR" sz="2000" dirty="0">
                        <a:effectLst/>
                        <a:latin typeface="Calibri"/>
                        <a:ea typeface="Times New Roman"/>
                      </a:endParaRPr>
                    </a:p>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tr-TR" sz="2000" kern="1200" dirty="0">
                          <a:effectLst/>
                          <a:latin typeface="Calibri"/>
                          <a:ea typeface="Times New Roman"/>
                        </a:rPr>
                        <a:t>Yetiştirme programı süresince eğitim ve öğretmenlikle ilgili okuduğu kitaplarla ilgili düşüncelerini kitap okuma değerlendirme formuna </a:t>
                      </a:r>
                      <a:r>
                        <a:rPr lang="tr-TR" sz="2000" kern="1200" dirty="0" smtClean="0">
                          <a:effectLst/>
                          <a:latin typeface="Calibri"/>
                          <a:ea typeface="Times New Roman"/>
                        </a:rPr>
                        <a:t>(Form-5) 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p>
                      <a:pPr>
                        <a:lnSpc>
                          <a:spcPct val="115000"/>
                        </a:lnSpc>
                        <a:spcAft>
                          <a:spcPts val="1200"/>
                        </a:spcAft>
                      </a:pPr>
                      <a:r>
                        <a:rPr lang="tr-TR" sz="2000" kern="1200">
                          <a:effectLst/>
                          <a:latin typeface="Calibri"/>
                          <a:ea typeface="Times New Roman"/>
                        </a:rPr>
                        <a:t>5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71574">
                <a:tc>
                  <a:txBody>
                    <a:bodyPr/>
                    <a:lstStyle/>
                    <a:p>
                      <a:pPr>
                        <a:lnSpc>
                          <a:spcPct val="115000"/>
                        </a:lnSpc>
                        <a:spcAft>
                          <a:spcPts val="1200"/>
                        </a:spcAft>
                      </a:pPr>
                      <a:r>
                        <a:rPr lang="tr-TR" sz="2000" kern="1200">
                          <a:effectLst/>
                          <a:latin typeface="Calibri"/>
                          <a:ea typeface="Times New Roman"/>
                        </a:rPr>
                        <a:t> </a:t>
                      </a:r>
                      <a:r>
                        <a:rPr lang="tr-TR" sz="2000" u="sng" kern="1200">
                          <a:solidFill>
                            <a:srgbClr val="0000FF"/>
                          </a:solidFill>
                          <a:effectLst/>
                          <a:latin typeface="Calibri"/>
                          <a:ea typeface="Times New Roman"/>
                          <a:hlinkClick r:id="rId3"/>
                        </a:rPr>
                        <a:t>Film izleme</a:t>
                      </a:r>
                      <a:endParaRPr lang="tr-TR" sz="2000">
                        <a:effectLst/>
                        <a:latin typeface="Calibri"/>
                        <a:ea typeface="Times New Roman"/>
                      </a:endParaRPr>
                    </a:p>
                    <a:p>
                      <a:pP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Yetiştirme programı süresince eğitim ve öğretmenlikle ilgili izlediği filmlerle ilgili düşüncelerini film izleme/değerlendirme formuna </a:t>
                      </a:r>
                      <a:r>
                        <a:rPr lang="tr-TR" sz="2000" kern="1200" dirty="0" smtClean="0">
                          <a:effectLst/>
                          <a:latin typeface="Calibri"/>
                          <a:ea typeface="Times New Roman"/>
                        </a:rPr>
                        <a:t>(Form-6) yazarak </a:t>
                      </a:r>
                      <a:r>
                        <a:rPr lang="tr-TR" sz="2000" kern="1200" dirty="0">
                          <a:effectLst/>
                          <a:latin typeface="Calibri"/>
                          <a:ea typeface="Times New Roman"/>
                        </a:rPr>
                        <a:t>değerlendirir.</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dirty="0">
                          <a:effectLst/>
                          <a:latin typeface="Calibri"/>
                          <a:ea typeface="Times New Roman"/>
                        </a:rPr>
                        <a:t> </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200"/>
                        </a:spcAft>
                      </a:pPr>
                      <a:r>
                        <a:rPr lang="tr-TR" sz="2000" kern="1200">
                          <a:effectLst/>
                          <a:latin typeface="Calibri"/>
                          <a:ea typeface="Times New Roman"/>
                        </a:rPr>
                        <a:t>10 adet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230">
                <a:tc>
                  <a:txBody>
                    <a:bodyPr/>
                    <a:lstStyle/>
                    <a:p>
                      <a:pPr indent="155575" algn="ctr">
                        <a:lnSpc>
                          <a:spcPct val="115000"/>
                        </a:lnSpc>
                        <a:spcAft>
                          <a:spcPts val="1200"/>
                        </a:spcAf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200"/>
                        </a:spcAft>
                        <a:tabLst>
                          <a:tab pos="1289050" algn="l"/>
                        </a:tabLst>
                      </a:pPr>
                      <a:r>
                        <a:rPr lang="tr-TR" sz="2000" kern="1200">
                          <a:effectLst/>
                          <a:latin typeface="Calibri"/>
                          <a:ea typeface="Times New Roman"/>
                        </a:rPr>
                        <a:t> </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a:effectLst/>
                          <a:latin typeface="Calibri"/>
                          <a:ea typeface="Times New Roman"/>
                        </a:rPr>
                        <a:t>Toplam Süre (saat)</a:t>
                      </a:r>
                      <a:endParaRPr lang="tr-TR" sz="20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200"/>
                        </a:spcAft>
                      </a:pPr>
                      <a:r>
                        <a:rPr lang="tr-TR" sz="2000" b="1" kern="1200" dirty="0">
                          <a:effectLst/>
                          <a:latin typeface="Calibri"/>
                          <a:ea typeface="Times New Roman"/>
                        </a:rPr>
                        <a:t>414</a:t>
                      </a:r>
                      <a:endParaRPr lang="tr-TR" sz="20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284360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TAVSİYE KİTAP LİSTESİ</a:t>
            </a:r>
            <a:endParaRPr lang="tr-TR" dirty="0"/>
          </a:p>
        </p:txBody>
      </p:sp>
      <p:sp>
        <p:nvSpPr>
          <p:cNvPr id="3" name="İçerik Yer Tutucusu 2"/>
          <p:cNvSpPr>
            <a:spLocks noGrp="1"/>
          </p:cNvSpPr>
          <p:nvPr>
            <p:ph idx="1"/>
          </p:nvPr>
        </p:nvSpPr>
        <p:spPr/>
        <p:txBody>
          <a:bodyPr/>
          <a:lstStyle/>
          <a:p>
            <a:pPr algn="ctr"/>
            <a:r>
              <a:rPr lang="tr-TR" sz="2000" b="1" dirty="0" smtClean="0">
                <a:solidFill>
                  <a:srgbClr val="C00000"/>
                </a:solidFill>
              </a:rPr>
              <a:t>TAVSİYE KİTAPLAR LİSTESİ (Örnek)</a:t>
            </a:r>
          </a:p>
          <a:p>
            <a:endParaRPr lang="tr-TR" sz="2000" b="1" dirty="0">
              <a:solidFill>
                <a:srgbClr val="C00000"/>
              </a:solidFill>
            </a:endParaRPr>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17</a:t>
            </a:fld>
            <a:endParaRPr lang="tr-TR" altLang="tr-TR"/>
          </a:p>
        </p:txBody>
      </p:sp>
      <p:graphicFrame>
        <p:nvGraphicFramePr>
          <p:cNvPr id="5" name="Tablo 4"/>
          <p:cNvGraphicFramePr>
            <a:graphicFrameLocks noGrp="1"/>
          </p:cNvGraphicFramePr>
          <p:nvPr>
            <p:extLst>
              <p:ext uri="{D42A27DB-BD31-4B8C-83A1-F6EECF244321}">
                <p14:modId xmlns:p14="http://schemas.microsoft.com/office/powerpoint/2010/main" val="1315777614"/>
              </p:ext>
            </p:extLst>
          </p:nvPr>
        </p:nvGraphicFramePr>
        <p:xfrm>
          <a:off x="683568" y="1484789"/>
          <a:ext cx="7560840" cy="5306620"/>
        </p:xfrm>
        <a:graphic>
          <a:graphicData uri="http://schemas.openxmlformats.org/drawingml/2006/table">
            <a:tbl>
              <a:tblPr firstRow="1" bandRow="1">
                <a:tableStyleId>{5C22544A-7EE6-4342-B048-85BDC9FD1C3A}</a:tableStyleId>
              </a:tblPr>
              <a:tblGrid>
                <a:gridCol w="743839"/>
                <a:gridCol w="3125892"/>
                <a:gridCol w="2054158"/>
                <a:gridCol w="1636951"/>
              </a:tblGrid>
              <a:tr h="373585">
                <a:tc>
                  <a:txBody>
                    <a:bodyPr/>
                    <a:lstStyle/>
                    <a:p>
                      <a:r>
                        <a:rPr lang="tr-TR" sz="1600" dirty="0" err="1" smtClean="0"/>
                        <a:t>S.No</a:t>
                      </a:r>
                      <a:endParaRPr lang="tr-TR" sz="1600" dirty="0"/>
                    </a:p>
                  </a:txBody>
                  <a:tcPr/>
                </a:tc>
                <a:tc>
                  <a:txBody>
                    <a:bodyPr/>
                    <a:lstStyle/>
                    <a:p>
                      <a:r>
                        <a:rPr lang="tr-TR" dirty="0" smtClean="0"/>
                        <a:t>Kitabın</a:t>
                      </a:r>
                      <a:r>
                        <a:rPr lang="tr-TR" baseline="0" dirty="0" smtClean="0"/>
                        <a:t> Adı</a:t>
                      </a:r>
                      <a:endParaRPr lang="tr-TR" dirty="0"/>
                    </a:p>
                  </a:txBody>
                  <a:tcPr/>
                </a:tc>
                <a:tc>
                  <a:txBody>
                    <a:bodyPr/>
                    <a:lstStyle/>
                    <a:p>
                      <a:r>
                        <a:rPr lang="tr-TR" dirty="0" smtClean="0"/>
                        <a:t>Yazarı</a:t>
                      </a:r>
                      <a:endParaRPr lang="tr-TR" dirty="0"/>
                    </a:p>
                  </a:txBody>
                  <a:tcPr/>
                </a:tc>
                <a:tc>
                  <a:txBody>
                    <a:bodyPr/>
                    <a:lstStyle/>
                    <a:p>
                      <a:r>
                        <a:rPr lang="tr-TR" dirty="0" smtClean="0"/>
                        <a:t>Yayınevi</a:t>
                      </a:r>
                      <a:endParaRPr lang="tr-TR" dirty="0"/>
                    </a:p>
                  </a:txBody>
                  <a:tcPr/>
                </a:tc>
              </a:tr>
              <a:tr h="373585">
                <a:tc>
                  <a:txBody>
                    <a:bodyPr/>
                    <a:lstStyle/>
                    <a:p>
                      <a:pPr algn="ctr"/>
                      <a:r>
                        <a:rPr lang="tr-TR" dirty="0" smtClean="0"/>
                        <a:t>1</a:t>
                      </a:r>
                      <a:endParaRPr lang="tr-TR" dirty="0"/>
                    </a:p>
                  </a:txBody>
                  <a:tcPr/>
                </a:tc>
                <a:tc>
                  <a:txBody>
                    <a:bodyPr/>
                    <a:lstStyle/>
                    <a:p>
                      <a:r>
                        <a:rPr lang="tr-TR" dirty="0" smtClean="0"/>
                        <a:t>Türk ve Dünya Klasikleri</a:t>
                      </a:r>
                      <a:endParaRPr lang="tr-TR" dirty="0"/>
                    </a:p>
                  </a:txBody>
                  <a:tcPr/>
                </a:tc>
                <a:tc>
                  <a:txBody>
                    <a:bodyPr/>
                    <a:lstStyle/>
                    <a:p>
                      <a:endParaRPr lang="tr-TR" dirty="0"/>
                    </a:p>
                  </a:txBody>
                  <a:tcPr/>
                </a:tc>
                <a:tc>
                  <a:txBody>
                    <a:bodyPr/>
                    <a:lstStyle/>
                    <a:p>
                      <a:endParaRPr lang="tr-TR" dirty="0"/>
                    </a:p>
                  </a:txBody>
                  <a:tcPr/>
                </a:tc>
              </a:tr>
              <a:tr h="373585">
                <a:tc>
                  <a:txBody>
                    <a:bodyPr/>
                    <a:lstStyle/>
                    <a:p>
                      <a:pPr algn="ctr"/>
                      <a:r>
                        <a:rPr lang="tr-TR" dirty="0" smtClean="0"/>
                        <a:t>2</a:t>
                      </a:r>
                      <a:endParaRPr lang="tr-TR" dirty="0"/>
                    </a:p>
                  </a:txBody>
                  <a:tcPr/>
                </a:tc>
                <a:tc>
                  <a:txBody>
                    <a:bodyPr/>
                    <a:lstStyle/>
                    <a:p>
                      <a:r>
                        <a:rPr lang="tr-TR" sz="1500" dirty="0" smtClean="0"/>
                        <a:t>Saatleri</a:t>
                      </a:r>
                      <a:r>
                        <a:rPr lang="tr-TR" sz="1500" baseline="0" dirty="0" smtClean="0"/>
                        <a:t> Ayarlama Enstitüsü</a:t>
                      </a:r>
                      <a:endParaRPr lang="tr-TR" sz="1500" dirty="0"/>
                    </a:p>
                  </a:txBody>
                  <a:tcPr/>
                </a:tc>
                <a:tc>
                  <a:txBody>
                    <a:bodyPr/>
                    <a:lstStyle/>
                    <a:p>
                      <a:r>
                        <a:rPr lang="tr-TR" sz="1400" dirty="0" err="1" smtClean="0"/>
                        <a:t>A.Hamdi</a:t>
                      </a:r>
                      <a:r>
                        <a:rPr lang="tr-TR" sz="1400" dirty="0" smtClean="0"/>
                        <a:t> Tanpınar</a:t>
                      </a:r>
                      <a:endParaRPr lang="tr-TR" sz="1400" dirty="0"/>
                    </a:p>
                  </a:txBody>
                  <a:tcPr/>
                </a:tc>
                <a:tc>
                  <a:txBody>
                    <a:bodyPr/>
                    <a:lstStyle/>
                    <a:p>
                      <a:r>
                        <a:rPr lang="tr-TR" dirty="0" smtClean="0"/>
                        <a:t>Dergah</a:t>
                      </a:r>
                      <a:endParaRPr lang="tr-TR" dirty="0"/>
                    </a:p>
                  </a:txBody>
                  <a:tcPr/>
                </a:tc>
              </a:tr>
              <a:tr h="407530">
                <a:tc>
                  <a:txBody>
                    <a:bodyPr/>
                    <a:lstStyle/>
                    <a:p>
                      <a:pPr algn="ctr"/>
                      <a:r>
                        <a:rPr lang="tr-TR" dirty="0" smtClean="0"/>
                        <a:t>3</a:t>
                      </a:r>
                    </a:p>
                    <a:p>
                      <a:pPr algn="ctr"/>
                      <a:r>
                        <a:rPr lang="tr-TR" dirty="0" smtClean="0"/>
                        <a:t>4</a:t>
                      </a:r>
                      <a:endParaRPr lang="tr-TR" dirty="0"/>
                    </a:p>
                  </a:txBody>
                  <a:tcPr/>
                </a:tc>
                <a:tc>
                  <a:txBody>
                    <a:bodyPr/>
                    <a:lstStyle/>
                    <a:p>
                      <a:r>
                        <a:rPr lang="tr-TR" dirty="0" smtClean="0"/>
                        <a:t>Bu Ülke</a:t>
                      </a:r>
                    </a:p>
                    <a:p>
                      <a:r>
                        <a:rPr lang="tr-TR" dirty="0" smtClean="0"/>
                        <a:t>Kitap Benim Öğretmenlerim</a:t>
                      </a:r>
                      <a:endParaRPr lang="tr-TR" dirty="0"/>
                    </a:p>
                  </a:txBody>
                  <a:tcPr/>
                </a:tc>
                <a:tc>
                  <a:txBody>
                    <a:bodyPr/>
                    <a:lstStyle/>
                    <a:p>
                      <a:r>
                        <a:rPr lang="tr-TR" dirty="0" smtClean="0"/>
                        <a:t>Cemil Meriç</a:t>
                      </a:r>
                    </a:p>
                    <a:p>
                      <a:r>
                        <a:rPr lang="tr-TR" dirty="0" smtClean="0"/>
                        <a:t>Rasim </a:t>
                      </a:r>
                      <a:r>
                        <a:rPr lang="tr-TR" dirty="0" err="1" smtClean="0"/>
                        <a:t>Özdenören</a:t>
                      </a:r>
                      <a:endParaRPr lang="tr-TR" dirty="0"/>
                    </a:p>
                  </a:txBody>
                  <a:tcPr/>
                </a:tc>
                <a:tc>
                  <a:txBody>
                    <a:bodyPr/>
                    <a:lstStyle/>
                    <a:p>
                      <a:pPr algn="l"/>
                      <a:r>
                        <a:rPr lang="tr-TR" dirty="0" smtClean="0"/>
                        <a:t>İletişim</a:t>
                      </a:r>
                    </a:p>
                    <a:p>
                      <a:pPr algn="l"/>
                      <a:endParaRPr lang="tr-TR" dirty="0"/>
                    </a:p>
                  </a:txBody>
                  <a:tcPr/>
                </a:tc>
              </a:tr>
              <a:tr h="1136006">
                <a:tc>
                  <a:txBody>
                    <a:bodyPr/>
                    <a:lstStyle/>
                    <a:p>
                      <a:pPr algn="ctr"/>
                      <a:r>
                        <a:rPr lang="tr-TR" dirty="0" smtClean="0"/>
                        <a:t>5</a:t>
                      </a:r>
                    </a:p>
                    <a:p>
                      <a:pPr algn="ctr"/>
                      <a:r>
                        <a:rPr lang="tr-TR" dirty="0" smtClean="0"/>
                        <a:t>6</a:t>
                      </a:r>
                      <a:endParaRPr lang="tr-TR" dirty="0"/>
                    </a:p>
                  </a:txBody>
                  <a:tcPr/>
                </a:tc>
                <a:tc>
                  <a:txBody>
                    <a:bodyPr/>
                    <a:lstStyle/>
                    <a:p>
                      <a:r>
                        <a:rPr lang="tr-TR" dirty="0" smtClean="0"/>
                        <a:t>. Türkiye’nin Maarif Davası</a:t>
                      </a:r>
                    </a:p>
                    <a:p>
                      <a:r>
                        <a:rPr lang="tr-TR" dirty="0" smtClean="0"/>
                        <a:t>. Anadolu’dan Hatıralarla Nurettin Topçu’nun Mektupları</a:t>
                      </a:r>
                      <a:endParaRPr lang="tr-TR" dirty="0"/>
                    </a:p>
                  </a:txBody>
                  <a:tcPr/>
                </a:tc>
                <a:tc>
                  <a:txBody>
                    <a:bodyPr/>
                    <a:lstStyle/>
                    <a:p>
                      <a:r>
                        <a:rPr lang="tr-TR" dirty="0" smtClean="0"/>
                        <a:t>Nurettin Topçu</a:t>
                      </a:r>
                    </a:p>
                    <a:p>
                      <a:r>
                        <a:rPr lang="tr-TR" dirty="0" err="1" smtClean="0"/>
                        <a:t>M.Orhan</a:t>
                      </a:r>
                      <a:r>
                        <a:rPr lang="tr-TR" dirty="0" smtClean="0"/>
                        <a:t> Okay</a:t>
                      </a:r>
                      <a:endParaRPr lang="tr-TR" dirty="0"/>
                    </a:p>
                  </a:txBody>
                  <a:tcPr/>
                </a:tc>
                <a:tc>
                  <a:txBody>
                    <a:bodyPr/>
                    <a:lstStyle/>
                    <a:p>
                      <a:r>
                        <a:rPr lang="tr-TR" dirty="0" smtClean="0"/>
                        <a:t>Dergah</a:t>
                      </a:r>
                    </a:p>
                    <a:p>
                      <a:r>
                        <a:rPr lang="tr-TR" dirty="0" smtClean="0"/>
                        <a:t>Cümle</a:t>
                      </a:r>
                      <a:endParaRPr lang="tr-TR" dirty="0"/>
                    </a:p>
                  </a:txBody>
                  <a:tcPr/>
                </a:tc>
              </a:tr>
              <a:tr h="373585">
                <a:tc>
                  <a:txBody>
                    <a:bodyPr/>
                    <a:lstStyle/>
                    <a:p>
                      <a:pPr algn="ctr"/>
                      <a:r>
                        <a:rPr lang="tr-TR" dirty="0" smtClean="0"/>
                        <a:t>7</a:t>
                      </a:r>
                      <a:endParaRPr lang="tr-TR" dirty="0"/>
                    </a:p>
                  </a:txBody>
                  <a:tcPr/>
                </a:tc>
                <a:tc>
                  <a:txBody>
                    <a:bodyPr/>
                    <a:lstStyle/>
                    <a:p>
                      <a:r>
                        <a:rPr lang="tr-TR" sz="1600" dirty="0" smtClean="0"/>
                        <a:t>Eğitim-Gençlik-Üniversite</a:t>
                      </a:r>
                      <a:endParaRPr lang="tr-TR" sz="1600" dirty="0"/>
                    </a:p>
                  </a:txBody>
                  <a:tcPr/>
                </a:tc>
                <a:tc>
                  <a:txBody>
                    <a:bodyPr/>
                    <a:lstStyle/>
                    <a:p>
                      <a:r>
                        <a:rPr lang="tr-TR" dirty="0" smtClean="0"/>
                        <a:t>Peyami Safa</a:t>
                      </a:r>
                      <a:endParaRPr lang="tr-TR" dirty="0"/>
                    </a:p>
                  </a:txBody>
                  <a:tcPr/>
                </a:tc>
                <a:tc>
                  <a:txBody>
                    <a:bodyPr/>
                    <a:lstStyle/>
                    <a:p>
                      <a:r>
                        <a:rPr lang="tr-TR" dirty="0" err="1" smtClean="0"/>
                        <a:t>Ötüken</a:t>
                      </a:r>
                      <a:endParaRPr lang="tr-TR" dirty="0"/>
                    </a:p>
                  </a:txBody>
                  <a:tcPr/>
                </a:tc>
              </a:tr>
              <a:tr h="373585">
                <a:tc>
                  <a:txBody>
                    <a:bodyPr/>
                    <a:lstStyle/>
                    <a:p>
                      <a:pPr algn="ctr"/>
                      <a:r>
                        <a:rPr lang="tr-TR" dirty="0" smtClean="0"/>
                        <a:t>8</a:t>
                      </a:r>
                      <a:endParaRPr lang="tr-TR" dirty="0"/>
                    </a:p>
                  </a:txBody>
                  <a:tcPr/>
                </a:tc>
                <a:tc>
                  <a:txBody>
                    <a:bodyPr/>
                    <a:lstStyle/>
                    <a:p>
                      <a:r>
                        <a:rPr lang="tr-TR" sz="1600" dirty="0" smtClean="0"/>
                        <a:t>Bir Bilim Adamının Romanı</a:t>
                      </a:r>
                      <a:endParaRPr lang="tr-TR" sz="1600" dirty="0"/>
                    </a:p>
                  </a:txBody>
                  <a:tcPr/>
                </a:tc>
                <a:tc>
                  <a:txBody>
                    <a:bodyPr/>
                    <a:lstStyle/>
                    <a:p>
                      <a:r>
                        <a:rPr lang="tr-TR" dirty="0" smtClean="0"/>
                        <a:t>Oğuz</a:t>
                      </a:r>
                      <a:r>
                        <a:rPr lang="tr-TR" baseline="0" dirty="0" smtClean="0"/>
                        <a:t> Atay</a:t>
                      </a:r>
                      <a:endParaRPr lang="tr-TR" dirty="0"/>
                    </a:p>
                  </a:txBody>
                  <a:tcPr/>
                </a:tc>
                <a:tc>
                  <a:txBody>
                    <a:bodyPr/>
                    <a:lstStyle/>
                    <a:p>
                      <a:r>
                        <a:rPr lang="tr-TR" dirty="0" smtClean="0"/>
                        <a:t>İletişim</a:t>
                      </a:r>
                      <a:endParaRPr lang="tr-TR" dirty="0"/>
                    </a:p>
                  </a:txBody>
                  <a:tcPr/>
                </a:tc>
              </a:tr>
              <a:tr h="373585">
                <a:tc>
                  <a:txBody>
                    <a:bodyPr/>
                    <a:lstStyle/>
                    <a:p>
                      <a:pPr algn="ctr"/>
                      <a:r>
                        <a:rPr lang="tr-TR" dirty="0" smtClean="0"/>
                        <a:t>9</a:t>
                      </a:r>
                      <a:endParaRPr lang="tr-TR" dirty="0"/>
                    </a:p>
                  </a:txBody>
                  <a:tcPr/>
                </a:tc>
                <a:tc>
                  <a:txBody>
                    <a:bodyPr/>
                    <a:lstStyle/>
                    <a:p>
                      <a:r>
                        <a:rPr lang="tr-TR" dirty="0" smtClean="0"/>
                        <a:t>Öğretmen</a:t>
                      </a:r>
                      <a:endParaRPr lang="tr-TR" dirty="0"/>
                    </a:p>
                  </a:txBody>
                  <a:tcPr/>
                </a:tc>
                <a:tc>
                  <a:txBody>
                    <a:bodyPr/>
                    <a:lstStyle/>
                    <a:p>
                      <a:r>
                        <a:rPr lang="tr-TR" dirty="0" smtClean="0"/>
                        <a:t>Frank </a:t>
                      </a:r>
                      <a:r>
                        <a:rPr lang="tr-TR" dirty="0" err="1" smtClean="0"/>
                        <a:t>Mccouri</a:t>
                      </a:r>
                      <a:endParaRPr lang="tr-TR" dirty="0"/>
                    </a:p>
                  </a:txBody>
                  <a:tcPr/>
                </a:tc>
                <a:tc>
                  <a:txBody>
                    <a:bodyPr/>
                    <a:lstStyle/>
                    <a:p>
                      <a:r>
                        <a:rPr lang="tr-TR" sz="1600" dirty="0" smtClean="0"/>
                        <a:t>Altın Kitaplar</a:t>
                      </a:r>
                      <a:endParaRPr lang="tr-TR" sz="1600" dirty="0"/>
                    </a:p>
                  </a:txBody>
                  <a:tcPr/>
                </a:tc>
              </a:tr>
              <a:tr h="644512">
                <a:tc>
                  <a:txBody>
                    <a:bodyPr/>
                    <a:lstStyle/>
                    <a:p>
                      <a:pPr algn="ctr"/>
                      <a:r>
                        <a:rPr lang="tr-TR" dirty="0" smtClean="0"/>
                        <a:t>10</a:t>
                      </a:r>
                      <a:endParaRPr lang="tr-TR" dirty="0"/>
                    </a:p>
                  </a:txBody>
                  <a:tcPr/>
                </a:tc>
                <a:tc>
                  <a:txBody>
                    <a:bodyPr/>
                    <a:lstStyle/>
                    <a:p>
                      <a:r>
                        <a:rPr lang="tr-TR" sz="1600" dirty="0" smtClean="0"/>
                        <a:t>Çocuklar Neden Başarısız Olur</a:t>
                      </a:r>
                      <a:endParaRPr lang="tr-TR" sz="1600" dirty="0"/>
                    </a:p>
                  </a:txBody>
                  <a:tcPr/>
                </a:tc>
                <a:tc>
                  <a:txBody>
                    <a:bodyPr/>
                    <a:lstStyle/>
                    <a:p>
                      <a:r>
                        <a:rPr lang="tr-TR" dirty="0" smtClean="0"/>
                        <a:t>John </a:t>
                      </a:r>
                      <a:r>
                        <a:rPr lang="tr-TR" dirty="0" err="1" smtClean="0"/>
                        <a:t>Holt</a:t>
                      </a:r>
                      <a:endParaRPr lang="tr-TR" dirty="0"/>
                    </a:p>
                  </a:txBody>
                  <a:tcPr/>
                </a:tc>
                <a:tc>
                  <a:txBody>
                    <a:bodyPr/>
                    <a:lstStyle/>
                    <a:p>
                      <a:r>
                        <a:rPr lang="tr-TR" sz="1600" dirty="0" smtClean="0"/>
                        <a:t>Beyaz Yayınları </a:t>
                      </a:r>
                      <a:endParaRPr lang="tr-TR" sz="1600" dirty="0"/>
                    </a:p>
                  </a:txBody>
                  <a:tcPr/>
                </a:tc>
              </a:tr>
              <a:tr h="644512">
                <a:tc>
                  <a:txBody>
                    <a:bodyPr/>
                    <a:lstStyle/>
                    <a:p>
                      <a:pPr algn="ctr"/>
                      <a:r>
                        <a:rPr lang="tr-TR" dirty="0" smtClean="0"/>
                        <a:t>11</a:t>
                      </a:r>
                      <a:endParaRPr lang="tr-TR" dirty="0"/>
                    </a:p>
                  </a:txBody>
                  <a:tcPr/>
                </a:tc>
                <a:tc>
                  <a:txBody>
                    <a:bodyPr/>
                    <a:lstStyle/>
                    <a:p>
                      <a:r>
                        <a:rPr lang="tr-TR" sz="1600" dirty="0" smtClean="0"/>
                        <a:t>Bülbülü</a:t>
                      </a:r>
                      <a:r>
                        <a:rPr lang="tr-TR" sz="1600" baseline="0" dirty="0" smtClean="0"/>
                        <a:t> Öldürmek</a:t>
                      </a:r>
                      <a:endParaRPr lang="tr-TR" sz="1600" dirty="0"/>
                    </a:p>
                  </a:txBody>
                  <a:tcPr/>
                </a:tc>
                <a:tc>
                  <a:txBody>
                    <a:bodyPr/>
                    <a:lstStyle/>
                    <a:p>
                      <a:r>
                        <a:rPr lang="tr-TR" dirty="0" err="1" smtClean="0"/>
                        <a:t>Harper</a:t>
                      </a:r>
                      <a:r>
                        <a:rPr lang="tr-TR" dirty="0" smtClean="0"/>
                        <a:t> </a:t>
                      </a:r>
                      <a:r>
                        <a:rPr lang="tr-TR" dirty="0" err="1" smtClean="0"/>
                        <a:t>Lce</a:t>
                      </a:r>
                      <a:endParaRPr lang="tr-TR" dirty="0"/>
                    </a:p>
                  </a:txBody>
                  <a:tcPr/>
                </a:tc>
                <a:tc>
                  <a:txBody>
                    <a:bodyPr/>
                    <a:lstStyle/>
                    <a:p>
                      <a:r>
                        <a:rPr lang="tr-TR" sz="1600" dirty="0" smtClean="0"/>
                        <a:t>Sel</a:t>
                      </a:r>
                      <a:endParaRPr lang="tr-TR" sz="1600" dirty="0"/>
                    </a:p>
                  </a:txBody>
                  <a:tcPr/>
                </a:tc>
              </a:tr>
            </a:tbl>
          </a:graphicData>
        </a:graphic>
      </p:graphicFrame>
    </p:spTree>
    <p:extLst>
      <p:ext uri="{BB962C8B-B14F-4D97-AF65-F5344CB8AC3E}">
        <p14:creationId xmlns:p14="http://schemas.microsoft.com/office/powerpoint/2010/main" val="2298455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ÖRNEK TAVSİYE FİLMLER</a:t>
            </a:r>
            <a:endParaRPr lang="tr-TR" dirty="0"/>
          </a:p>
        </p:txBody>
      </p:sp>
      <p:sp>
        <p:nvSpPr>
          <p:cNvPr id="3" name="İçerik Yer Tutucusu 2"/>
          <p:cNvSpPr>
            <a:spLocks noGrp="1"/>
          </p:cNvSpPr>
          <p:nvPr>
            <p:ph idx="1"/>
          </p:nvPr>
        </p:nvSpPr>
        <p:spPr/>
        <p:txBody>
          <a:bodyPr/>
          <a:lstStyle/>
          <a:p>
            <a:r>
              <a:rPr lang="tr-TR" dirty="0" smtClean="0"/>
              <a:t>İki Dil Bir Bavul</a:t>
            </a:r>
            <a:r>
              <a:rPr lang="tr-TR" dirty="0"/>
              <a:t> </a:t>
            </a:r>
            <a:r>
              <a:rPr lang="tr-TR" dirty="0" smtClean="0"/>
              <a:t> -  Yerli Film</a:t>
            </a:r>
          </a:p>
          <a:p>
            <a:r>
              <a:rPr lang="tr-TR" dirty="0" smtClean="0"/>
              <a:t>Bana Yaslan       -   </a:t>
            </a:r>
            <a:r>
              <a:rPr lang="tr-TR" dirty="0" err="1" smtClean="0"/>
              <a:t>Co</a:t>
            </a:r>
            <a:r>
              <a:rPr lang="tr-TR" dirty="0" smtClean="0"/>
              <a:t> </a:t>
            </a:r>
            <a:r>
              <a:rPr lang="tr-TR" dirty="0" err="1" smtClean="0"/>
              <a:t>Klark</a:t>
            </a:r>
            <a:endParaRPr lang="tr-TR" dirty="0" smtClean="0"/>
          </a:p>
          <a:p>
            <a:r>
              <a:rPr lang="tr-TR" dirty="0" smtClean="0"/>
              <a:t>………</a:t>
            </a:r>
          </a:p>
          <a:p>
            <a:endParaRPr lang="tr-TR" dirty="0" smtClean="0"/>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18</a:t>
            </a:fld>
            <a:endParaRPr lang="tr-TR" altLang="tr-TR"/>
          </a:p>
        </p:txBody>
      </p:sp>
    </p:spTree>
    <p:extLst>
      <p:ext uri="{BB962C8B-B14F-4D97-AF65-F5344CB8AC3E}">
        <p14:creationId xmlns:p14="http://schemas.microsoft.com/office/powerpoint/2010/main" val="1991293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sz="1800" b="1" dirty="0"/>
              <a:t> </a:t>
            </a:r>
            <a:r>
              <a:rPr lang="tr-TR" sz="1800" b="1" dirty="0" smtClean="0"/>
              <a:t>       C</a:t>
            </a:r>
            <a:r>
              <a:rPr lang="tr-TR" sz="1800" b="1" dirty="0"/>
              <a:t>. ÖLÇME VE DEĞERLENDİRME</a:t>
            </a:r>
            <a:endParaRPr lang="tr-TR" sz="1800" dirty="0"/>
          </a:p>
          <a:p>
            <a:pPr marL="0" indent="0">
              <a:buNone/>
            </a:pPr>
            <a:r>
              <a:rPr lang="tr-TR" sz="1800" dirty="0"/>
              <a:t> </a:t>
            </a:r>
            <a:r>
              <a:rPr lang="tr-TR" sz="1800" dirty="0" smtClean="0"/>
              <a:t>      Okul </a:t>
            </a:r>
            <a:r>
              <a:rPr lang="tr-TR" sz="1800" dirty="0"/>
              <a:t>içi ve okul dışı faaliyetler kapsamında yapılan çalışmaların izleme, ölçme ve değerlendirme sürecinin sağlıklı bir şekilde yürütülebilmesi için aşağıdaki işlemler yapılacaktır. </a:t>
            </a:r>
          </a:p>
          <a:p>
            <a:pPr marL="0" indent="0">
              <a:buNone/>
            </a:pPr>
            <a:r>
              <a:rPr lang="tr-TR" sz="1800" dirty="0"/>
              <a:t> </a:t>
            </a:r>
          </a:p>
          <a:p>
            <a:pPr>
              <a:buFont typeface="+mj-lt"/>
              <a:buAutoNum type="arabicPeriod"/>
            </a:pPr>
            <a:r>
              <a:rPr lang="tr-TR" sz="1800" dirty="0"/>
              <a:t>Aday öğretmen okul içi ve okul dışı her tür faaliyeti ile ilgili standart formları doldurur.  Bu çalışmalara ait diğer belge ve materyallerle birlikte bu formlar kişisel ve mesleki gelişim </a:t>
            </a:r>
            <a:r>
              <a:rPr lang="tr-TR" sz="1800" dirty="0" smtClean="0"/>
              <a:t>(</a:t>
            </a:r>
            <a:r>
              <a:rPr lang="tr-TR" sz="1800" dirty="0" smtClean="0">
                <a:solidFill>
                  <a:srgbClr val="C00000"/>
                </a:solidFill>
              </a:rPr>
              <a:t>ÜRÜN</a:t>
            </a:r>
            <a:r>
              <a:rPr lang="tr-TR" sz="1800" dirty="0" smtClean="0"/>
              <a:t>) dosyasında </a:t>
            </a:r>
            <a:r>
              <a:rPr lang="tr-TR" sz="1800" dirty="0"/>
              <a:t>saklanır. Bu dosya Performans Değerlendirme sürecinde ve sözlü sınavda veri olarak kullanılabilir</a:t>
            </a:r>
            <a:r>
              <a:rPr lang="tr-TR" sz="1800" dirty="0" smtClean="0">
                <a:solidFill>
                  <a:schemeClr val="tx2"/>
                </a:solidFill>
              </a:rPr>
              <a:t>.(</a:t>
            </a:r>
            <a:r>
              <a:rPr lang="tr-TR" sz="1800" dirty="0">
                <a:solidFill>
                  <a:schemeClr val="tx2"/>
                </a:solidFill>
              </a:rPr>
              <a:t>Müdür </a:t>
            </a:r>
            <a:r>
              <a:rPr lang="tr-TR" sz="1800" dirty="0" smtClean="0">
                <a:solidFill>
                  <a:schemeClr val="tx2"/>
                </a:solidFill>
              </a:rPr>
              <a:t>odasında bi</a:t>
            </a:r>
            <a:r>
              <a:rPr lang="tr-TR" sz="1800" dirty="0">
                <a:solidFill>
                  <a:schemeClr val="tx2"/>
                </a:solidFill>
              </a:rPr>
              <a:t>r</a:t>
            </a:r>
            <a:r>
              <a:rPr lang="tr-TR" sz="1800" dirty="0" smtClean="0">
                <a:solidFill>
                  <a:schemeClr val="tx2"/>
                </a:solidFill>
              </a:rPr>
              <a:t> Klasör açılarak, haftalık olarak danışman ve aday öğretmen materyal ve formları bu dosyaya kayabilirler)</a:t>
            </a:r>
            <a:endParaRPr lang="tr-TR" sz="1800" dirty="0">
              <a:solidFill>
                <a:schemeClr val="tx2"/>
              </a:solidFill>
            </a:endParaRPr>
          </a:p>
          <a:p>
            <a:pPr lvl="0">
              <a:buFont typeface="+mj-lt"/>
              <a:buAutoNum type="arabicPeriod"/>
            </a:pPr>
            <a:r>
              <a:rPr lang="tr-TR" sz="1800" dirty="0"/>
              <a:t>Danışman öğretmen ve yönetici,  aday öğretmenin yetiştirme programı boyunca okul içi ve okul dışındaki her tür faaliyetini göz önünde bulundurarak ve gerektiğinde adayın hazırlamış olduğu kişisel ve mesleki gelişim doyasını da kullanarak performansını puanlar. </a:t>
            </a:r>
            <a:r>
              <a:rPr lang="tr-TR" sz="1800" u="sng" dirty="0"/>
              <a:t>(Öğretmen Atama ve Yer Değiştirme Yönetmeliği)</a:t>
            </a:r>
            <a:endParaRPr lang="tr-TR" sz="1800" dirty="0"/>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19</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22705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lgn="ctr" eaLnBrk="1" fontAlgn="auto" hangingPunct="1">
              <a:spcAft>
                <a:spcPts val="0"/>
              </a:spcAft>
              <a:buNone/>
            </a:pPr>
            <a:r>
              <a:rPr lang="tr-TR" sz="2000" b="1" dirty="0">
                <a:solidFill>
                  <a:prstClr val="black"/>
                </a:solidFill>
              </a:rPr>
              <a:t>T.C.</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MİLLÎ EĞİTİM BAKANLIĞI</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Öğretmen Yetiştirme ve Geliştirme Genel Müdürlüğü</a:t>
            </a:r>
            <a:endParaRPr lang="tr-TR" sz="2000" dirty="0">
              <a:solidFill>
                <a:prstClr val="black"/>
              </a:solidFill>
            </a:endParaRPr>
          </a:p>
          <a:p>
            <a:pPr marL="0" lvl="0" indent="0" algn="ctr" eaLnBrk="1" fontAlgn="auto" hangingPunct="1">
              <a:spcAft>
                <a:spcPts val="0"/>
              </a:spcAft>
              <a:buNone/>
            </a:pP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ADAY ÖĞRETMEN YETİŞTİRME SÜRECİ</a:t>
            </a:r>
          </a:p>
          <a:p>
            <a:pPr marL="0" lvl="0" indent="0" algn="ctr" eaLnBrk="1" fontAlgn="auto" hangingPunct="1">
              <a:spcAft>
                <a:spcPts val="0"/>
              </a:spcAft>
              <a:buNone/>
            </a:pPr>
            <a:endParaRPr lang="tr-TR" sz="2000" dirty="0">
              <a:solidFill>
                <a:prstClr val="black"/>
              </a:solidFill>
            </a:endParaRPr>
          </a:p>
          <a:p>
            <a:pPr marL="0" lvl="0" indent="0" eaLnBrk="1" fontAlgn="auto" hangingPunct="1">
              <a:spcAft>
                <a:spcPts val="0"/>
              </a:spcAft>
              <a:buNone/>
            </a:pPr>
            <a:endParaRPr lang="tr-TR" sz="2000" b="1" dirty="0" smtClean="0">
              <a:solidFill>
                <a:srgbClr val="FF0000"/>
              </a:solidFill>
            </a:endParaRPr>
          </a:p>
          <a:p>
            <a:pPr marL="0" lvl="0" indent="0" eaLnBrk="1" fontAlgn="auto" hangingPunct="1">
              <a:spcAft>
                <a:spcPts val="0"/>
              </a:spcAft>
              <a:buNone/>
            </a:pPr>
            <a:r>
              <a:rPr lang="tr-TR" sz="2000" b="1" dirty="0" smtClean="0">
                <a:solidFill>
                  <a:srgbClr val="FF0000"/>
                </a:solidFill>
              </a:rPr>
              <a:t> </a:t>
            </a:r>
            <a:endParaRPr lang="tr-TR" sz="2000" b="1" dirty="0">
              <a:solidFill>
                <a:prstClr val="black"/>
              </a:solidFill>
            </a:endParaRPr>
          </a:p>
          <a:p>
            <a:pPr marL="0" lvl="0" indent="0" algn="ctr" eaLnBrk="1" fontAlgn="auto" hangingPunct="1">
              <a:spcAft>
                <a:spcPts val="0"/>
              </a:spcAft>
              <a:buNone/>
            </a:pPr>
            <a:r>
              <a:rPr lang="tr-TR" sz="2000" b="1" dirty="0">
                <a:solidFill>
                  <a:prstClr val="black"/>
                </a:solidFill>
              </a:rPr>
              <a:t> </a:t>
            </a:r>
            <a:endParaRPr lang="tr-TR" sz="2000" dirty="0">
              <a:solidFill>
                <a:prstClr val="black"/>
              </a:solidFill>
            </a:endParaRPr>
          </a:p>
          <a:p>
            <a:pPr marL="0" lvl="0" indent="0" algn="ctr" eaLnBrk="1" fontAlgn="auto" hangingPunct="1">
              <a:spcAft>
                <a:spcPts val="0"/>
              </a:spcAft>
              <a:buNone/>
            </a:pPr>
            <a:r>
              <a:rPr lang="tr-TR" sz="2000" b="1" dirty="0">
                <a:solidFill>
                  <a:prstClr val="black"/>
                </a:solidFill>
              </a:rPr>
              <a:t>ANKARA 2016</a:t>
            </a:r>
            <a:endParaRPr lang="tr-TR" sz="2000" dirty="0">
              <a:solidFill>
                <a:prstClr val="black"/>
              </a:solidFill>
            </a:endParaRPr>
          </a:p>
          <a:p>
            <a:pPr marL="742950" lvl="0" indent="-742950" algn="ctr">
              <a:buAutoNum type="arabicPeriod"/>
            </a:pPr>
            <a:endParaRPr lang="tr-TR" sz="4400" b="1" dirty="0" smtClean="0"/>
          </a:p>
          <a:p>
            <a:pPr marL="0" indent="0">
              <a:buNone/>
            </a:pPr>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370058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1800" b="1" dirty="0" smtClean="0"/>
              <a:t>2. BÖLÜM </a:t>
            </a:r>
            <a:r>
              <a:rPr lang="tr-TR" sz="1800" b="1" dirty="0"/>
              <a:t>- HİZMET İÇİ EĞİTİM UYGULAMALARI</a:t>
            </a:r>
            <a:endParaRPr lang="tr-TR" sz="1800" dirty="0"/>
          </a:p>
          <a:p>
            <a:pPr marL="0" indent="0">
              <a:buNone/>
            </a:pPr>
            <a:r>
              <a:rPr lang="tr-TR" sz="1800" b="1" dirty="0" smtClean="0"/>
              <a:t>GİRİŞ</a:t>
            </a:r>
            <a:endParaRPr lang="tr-TR" sz="1800" dirty="0"/>
          </a:p>
          <a:p>
            <a:pPr marL="0" lvl="0" indent="0">
              <a:buNone/>
            </a:pPr>
            <a:r>
              <a:rPr lang="tr-TR" sz="1800" b="1" dirty="0" smtClean="0"/>
              <a:t>A. GENEL </a:t>
            </a:r>
            <a:r>
              <a:rPr lang="tr-TR" sz="1800" b="1" dirty="0"/>
              <a:t>AMAÇLAR</a:t>
            </a:r>
            <a:endParaRPr lang="tr-TR" sz="1800" dirty="0"/>
          </a:p>
          <a:p>
            <a:pPr marL="0" indent="0">
              <a:buNone/>
            </a:pPr>
            <a:r>
              <a:rPr lang="tr-TR" sz="1800" b="1" dirty="0"/>
              <a:t>Bu programı alan aday öğretmenler,</a:t>
            </a:r>
            <a:endParaRPr lang="tr-TR" sz="1800" dirty="0"/>
          </a:p>
          <a:p>
            <a:pPr lvl="0">
              <a:buFont typeface="+mj-lt"/>
              <a:buAutoNum type="arabicPeriod"/>
            </a:pPr>
            <a:r>
              <a:rPr lang="tr-TR" sz="1800" dirty="0"/>
              <a:t>Öğretmenlik mesleğinin misyonunu bilir, aidiyet ve adanmışlık duygusu gelişir,</a:t>
            </a:r>
          </a:p>
          <a:p>
            <a:pPr lvl="0">
              <a:buFont typeface="+mj-lt"/>
              <a:buAutoNum type="arabicPeriod"/>
            </a:pPr>
            <a:r>
              <a:rPr lang="tr-TR" sz="1800" dirty="0"/>
              <a:t>Kültür ve medeniyetimizin özündeki/temellerindeki eğitim anlayışının farkında olur,</a:t>
            </a:r>
          </a:p>
          <a:p>
            <a:pPr lvl="0">
              <a:buFont typeface="+mj-lt"/>
              <a:buAutoNum type="arabicPeriod"/>
            </a:pPr>
            <a:r>
              <a:rPr lang="tr-TR" sz="1800" dirty="0"/>
              <a:t>1739 Sayılı Millî Eğitim Temel Kanununda belirtilen millî, ahlaki, insani, manevi ve kültürel değerlerimizi benimser,</a:t>
            </a:r>
          </a:p>
          <a:p>
            <a:pPr lvl="0">
              <a:buFont typeface="+mj-lt"/>
              <a:buAutoNum type="arabicPeriod"/>
            </a:pPr>
            <a:r>
              <a:rPr lang="tr-TR" sz="1800" dirty="0"/>
              <a:t>Kültürel çeşitliliklerimizi ve eğitimle olan ilişkisini fark eder,</a:t>
            </a:r>
          </a:p>
          <a:p>
            <a:pPr lvl="0">
              <a:buFont typeface="+mj-lt"/>
              <a:buAutoNum type="arabicPeriod"/>
            </a:pPr>
            <a:r>
              <a:rPr lang="tr-TR" sz="1800" dirty="0"/>
              <a:t>Öğretmenlik uygulamalarına yönelik bilgi ve becerileri gelişir,</a:t>
            </a:r>
          </a:p>
          <a:p>
            <a:pPr lvl="0">
              <a:buFont typeface="+mj-lt"/>
              <a:buAutoNum type="arabicPeriod"/>
            </a:pPr>
            <a:r>
              <a:rPr lang="tr-TR" sz="1800" dirty="0"/>
              <a:t>Millî eğitimin genel politikalarını, güncel önceliklerini ve uygulamalarını bilir,</a:t>
            </a:r>
          </a:p>
          <a:p>
            <a:pPr lvl="0">
              <a:buFont typeface="+mj-lt"/>
              <a:buAutoNum type="arabicPeriod"/>
            </a:pPr>
            <a:r>
              <a:rPr lang="tr-TR" sz="1800" dirty="0"/>
              <a:t>Öğrenme süreçleri ve eğitim etkinlikleri ile ilgili model uygulamaları kavrar.</a:t>
            </a:r>
          </a:p>
          <a:p>
            <a:pPr lvl="0">
              <a:buFont typeface="+mj-lt"/>
              <a:buAutoNum type="arabicPeriod"/>
            </a:pPr>
            <a:r>
              <a:rPr lang="tr-TR" sz="1800" dirty="0"/>
              <a:t>Eğitim ve öğretim ile ilgili mevzuattaki temel konuları bilir.</a:t>
            </a:r>
          </a:p>
          <a:p>
            <a:endParaRPr lang="tr-TR" sz="18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20</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821791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lvl="0" indent="0">
              <a:buNone/>
            </a:pPr>
            <a:r>
              <a:rPr lang="tr-TR" sz="2400" b="1" dirty="0" smtClean="0"/>
              <a:t>B. UYGULAMA </a:t>
            </a:r>
            <a:r>
              <a:rPr lang="tr-TR" sz="2400" b="1" dirty="0"/>
              <a:t>İLE İLGİLİ AÇIKLAMALAR</a:t>
            </a:r>
            <a:endParaRPr lang="tr-TR" sz="2400" dirty="0"/>
          </a:p>
          <a:p>
            <a:pPr marL="457200" lvl="0" indent="-457200">
              <a:buFont typeface="+mj-lt"/>
              <a:buAutoNum type="arabicPeriod"/>
            </a:pPr>
            <a:r>
              <a:rPr lang="tr-TR" sz="2400" dirty="0"/>
              <a:t>Eğitimler merkezden talimatlı mahallî faaliyetler olarak uygulanır. </a:t>
            </a:r>
          </a:p>
          <a:p>
            <a:pPr marL="457200" lvl="0" indent="-457200">
              <a:buFont typeface="+mj-lt"/>
              <a:buAutoNum type="arabicPeriod"/>
            </a:pPr>
            <a:r>
              <a:rPr lang="tr-TR" sz="2400" dirty="0"/>
              <a:t>Aday öğretmenlerin tamamının katılacağı uygun eğitim ortamları tercih edilir.</a:t>
            </a:r>
          </a:p>
          <a:p>
            <a:pPr marL="457200" lvl="0" indent="-457200">
              <a:buFont typeface="+mj-lt"/>
              <a:buAutoNum type="arabicPeriod"/>
            </a:pPr>
            <a:r>
              <a:rPr lang="tr-TR" sz="2400" dirty="0" smtClean="0"/>
              <a:t>Eğitim </a:t>
            </a:r>
            <a:r>
              <a:rPr lang="tr-TR" sz="2400" dirty="0"/>
              <a:t>faaliyetlerinde üniversiteler, STK’lar ve alan uzmanlarından yararlanılır.</a:t>
            </a:r>
          </a:p>
          <a:p>
            <a:pPr marL="457200" lvl="0" indent="-457200">
              <a:buFont typeface="+mj-lt"/>
              <a:buAutoNum type="arabicPeriod"/>
            </a:pPr>
            <a:r>
              <a:rPr lang="tr-TR" sz="2400" dirty="0"/>
              <a:t>Aday öğretmenler 14 haftalık okul içi ve okul dışı uygulamaların sona ermesinden sonra, toplam 10 hafta  (300 saat) sürecek olan </a:t>
            </a:r>
            <a:r>
              <a:rPr lang="tr-TR" sz="2400" dirty="0" err="1"/>
              <a:t>hizmetiçi</a:t>
            </a:r>
            <a:r>
              <a:rPr lang="tr-TR" sz="2400" dirty="0"/>
              <a:t> eğitim faaliyetlerine katılırlar</a:t>
            </a:r>
            <a:r>
              <a:rPr lang="tr-TR" sz="2400" dirty="0" smtClean="0"/>
              <a:t>.</a:t>
            </a:r>
            <a:endParaRPr lang="tr-TR" sz="2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21</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1843576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199133788"/>
              </p:ext>
            </p:extLst>
          </p:nvPr>
        </p:nvGraphicFramePr>
        <p:xfrm>
          <a:off x="395537" y="980728"/>
          <a:ext cx="8424934" cy="5658273"/>
        </p:xfrm>
        <a:graphic>
          <a:graphicData uri="http://schemas.openxmlformats.org/drawingml/2006/table">
            <a:tbl>
              <a:tblPr firstRow="1" firstCol="1" bandRow="1"/>
              <a:tblGrid>
                <a:gridCol w="1615911"/>
                <a:gridCol w="3052092"/>
                <a:gridCol w="2935310"/>
                <a:gridCol w="821621"/>
              </a:tblGrid>
              <a:tr h="519183">
                <a:tc>
                  <a:txBody>
                    <a:bodyPr/>
                    <a:lstStyle/>
                    <a:p>
                      <a:pPr algn="ctr">
                        <a:lnSpc>
                          <a:spcPct val="115000"/>
                        </a:lnSpc>
                        <a:spcAft>
                          <a:spcPts val="0"/>
                        </a:spcAft>
                      </a:pPr>
                      <a:r>
                        <a:rPr lang="tr-TR" sz="1600" b="1" kern="1200">
                          <a:effectLst/>
                          <a:latin typeface="+mn-lt"/>
                          <a:ea typeface="Times New Roman"/>
                        </a:rPr>
                        <a:t>GENEL</a:t>
                      </a:r>
                      <a:br>
                        <a:rPr lang="tr-TR" sz="1600" b="1" kern="1200">
                          <a:effectLst/>
                          <a:latin typeface="+mn-lt"/>
                          <a:ea typeface="Times New Roman"/>
                        </a:rPr>
                      </a:br>
                      <a:r>
                        <a:rPr lang="tr-TR" sz="1600" b="1" kern="1200">
                          <a:effectLst/>
                          <a:latin typeface="+mn-lt"/>
                          <a:ea typeface="Times New Roman"/>
                        </a:rPr>
                        <a:t>AMAÇLAR</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SEMİNER KONULARI</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KAZANIMLAR</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600" b="1" kern="1200">
                          <a:effectLst/>
                          <a:latin typeface="+mn-lt"/>
                          <a:ea typeface="Times New Roman"/>
                        </a:rPr>
                        <a:t>SÜRE</a:t>
                      </a:r>
                      <a:endParaRPr lang="tr-TR" sz="160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7441">
                <a:tc>
                  <a:txBody>
                    <a:bodyPr/>
                    <a:lstStyle/>
                    <a:p>
                      <a:pPr>
                        <a:lnSpc>
                          <a:spcPct val="115000"/>
                        </a:lnSpc>
                        <a:spcAft>
                          <a:spcPts val="0"/>
                        </a:spcAft>
                      </a:pPr>
                      <a:r>
                        <a:rPr lang="tr-TR" sz="1600" kern="1200">
                          <a:effectLst/>
                          <a:latin typeface="+mn-lt"/>
                          <a:ea typeface="Times New Roman"/>
                        </a:rPr>
                        <a:t>Öğretmenlik mesleğinin misyonunu bilir, aidiyet ve adanmışlık duygusu gelişir.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mn-lt"/>
                          <a:ea typeface="Times New Roman"/>
                          <a:cs typeface="Times New Roman"/>
                        </a:rPr>
                        <a:t>1.   Öğretmenlik </a:t>
                      </a:r>
                      <a:r>
                        <a:rPr lang="tr-TR" sz="1600" kern="1200" dirty="0">
                          <a:effectLst/>
                          <a:latin typeface="+mn-lt"/>
                          <a:ea typeface="Times New Roman"/>
                          <a:cs typeface="Times New Roman"/>
                        </a:rPr>
                        <a:t>mesleğinin tarihî temelleri ve misyonu</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Eğitimin gayesi ve öğretmenliğin misyonu</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Geçmişten günümüze öğretmenlik</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Öğretmenliğin millî ve evrensel sorumlulukları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startAt="2"/>
                      </a:pPr>
                      <a:r>
                        <a:rPr lang="tr-TR" sz="1600" kern="1200" dirty="0">
                          <a:effectLst/>
                          <a:latin typeface="+mn-lt"/>
                          <a:ea typeface="Times New Roman"/>
                          <a:cs typeface="Times New Roman"/>
                        </a:rPr>
                        <a:t>İlham Veren Öğretmenler ve Unutulmayan Öğretmenlik Hatıraları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İlham veren öğretmenin özellikleri</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sanatı ve lider öğretmenlik</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İz bırakan öğretmenlerden unutulmayan öğretmenlik hatıraları</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Ana hatlarıyla eğitimin gayesini ve misyonunu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Geçmişten günümüze öğretmenlik mesleğinin tarihi serüvenini özetler.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millî ve evrensel sorumluluklarının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İlham veren öğretmenlerin temel özelliklerini açıklar.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Öğretmenliğin insan yetiştirme sanatı olduğunu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 Başarılı bir öğretmenin </a:t>
                      </a:r>
                      <a:r>
                        <a:rPr lang="tr-TR" sz="1600" kern="1200" dirty="0" smtClean="0">
                          <a:effectLst/>
                          <a:latin typeface="+mn-lt"/>
                          <a:ea typeface="Times New Roman"/>
                          <a:cs typeface="Times New Roman"/>
                        </a:rPr>
                        <a:t>örnek davranışlarını</a:t>
                      </a:r>
                      <a:r>
                        <a:rPr lang="tr-TR" sz="1600" kern="1200" baseline="0" dirty="0" smtClean="0">
                          <a:effectLst/>
                          <a:latin typeface="+mn-lt"/>
                          <a:ea typeface="Times New Roman"/>
                          <a:cs typeface="Times New Roman"/>
                        </a:rPr>
                        <a:t> </a:t>
                      </a:r>
                      <a:r>
                        <a:rPr lang="tr-TR" sz="1600" kern="1200" dirty="0" smtClean="0">
                          <a:effectLst/>
                          <a:latin typeface="+mn-lt"/>
                          <a:ea typeface="Times New Roman"/>
                          <a:cs typeface="Times New Roman"/>
                        </a:rPr>
                        <a:t>misallerle </a:t>
                      </a:r>
                      <a:r>
                        <a:rPr lang="tr-TR" sz="1600" kern="1200" dirty="0">
                          <a:effectLst/>
                          <a:latin typeface="+mn-lt"/>
                          <a:ea typeface="Times New Roman"/>
                          <a:cs typeface="Times New Roman"/>
                        </a:rPr>
                        <a:t>açıklar.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22</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4290157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619708036"/>
              </p:ext>
            </p:extLst>
          </p:nvPr>
        </p:nvGraphicFramePr>
        <p:xfrm>
          <a:off x="539551" y="1052736"/>
          <a:ext cx="7920880" cy="5678424"/>
        </p:xfrm>
        <a:graphic>
          <a:graphicData uri="http://schemas.openxmlformats.org/drawingml/2006/table">
            <a:tbl>
              <a:tblPr firstRow="1" firstCol="1" bandRow="1"/>
              <a:tblGrid>
                <a:gridCol w="1800201"/>
                <a:gridCol w="2588520"/>
                <a:gridCol w="3100112"/>
                <a:gridCol w="432047"/>
              </a:tblGrid>
              <a:tr h="5544616">
                <a:tc>
                  <a:txBody>
                    <a:bodyPr/>
                    <a:lstStyle/>
                    <a:p>
                      <a:pPr>
                        <a:lnSpc>
                          <a:spcPct val="115000"/>
                        </a:lnSpc>
                        <a:spcAft>
                          <a:spcPts val="0"/>
                        </a:spcAft>
                      </a:pPr>
                      <a:r>
                        <a:rPr lang="tr-TR" sz="1800" kern="1200" dirty="0">
                          <a:effectLst/>
                          <a:latin typeface="Calibri"/>
                          <a:ea typeface="Times New Roman"/>
                        </a:rPr>
                        <a:t>Kültür ve medeniyetimizin özündeki/temelindeki eğitim anlayışının farkında olur.</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15000"/>
                        </a:lnSpc>
                        <a:spcAft>
                          <a:spcPts val="0"/>
                        </a:spcAft>
                        <a:tabLst>
                          <a:tab pos="457200" algn="l"/>
                        </a:tabLst>
                      </a:pPr>
                      <a:r>
                        <a:rPr lang="tr-TR" sz="1800" kern="1200" dirty="0" smtClean="0">
                          <a:effectLst/>
                          <a:latin typeface="Times New Roman"/>
                          <a:ea typeface="Times New Roman"/>
                          <a:cs typeface="Times New Roman"/>
                        </a:rPr>
                        <a:t>1.   Kültür </a:t>
                      </a:r>
                      <a:r>
                        <a:rPr lang="tr-TR" sz="1800" kern="1200" dirty="0">
                          <a:effectLst/>
                          <a:latin typeface="Times New Roman"/>
                          <a:ea typeface="Times New Roman"/>
                          <a:cs typeface="Times New Roman"/>
                        </a:rPr>
                        <a:t>ve </a:t>
                      </a:r>
                      <a:r>
                        <a:rPr lang="tr-TR" sz="1800" kern="1200" dirty="0" smtClean="0">
                          <a:effectLst/>
                          <a:latin typeface="Times New Roman"/>
                          <a:ea typeface="Times New Roman"/>
                          <a:cs typeface="Times New Roman"/>
                        </a:rPr>
                        <a:t>Medeniyetimizde </a:t>
                      </a:r>
                      <a:r>
                        <a:rPr lang="tr-TR" sz="1800" kern="1200" dirty="0">
                          <a:effectLst/>
                          <a:latin typeface="Times New Roman"/>
                          <a:ea typeface="Times New Roman"/>
                          <a:cs typeface="Times New Roman"/>
                        </a:rPr>
                        <a:t>Eğitim Anlayışının Temelleri</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Kültür ve medeniyetimizde eğitimle ilgili özgün düşünceler ve tespitler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Eğitimin terbiye ve irfan boyutu</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Eğitimde sevgi, şefkat, merhamet temelli yaklaşımı</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800" kern="1200" dirty="0">
                          <a:effectLst/>
                          <a:latin typeface="Times New Roman"/>
                          <a:ea typeface="Times New Roman"/>
                          <a:cs typeface="Times New Roman"/>
                        </a:rPr>
                        <a:t>Medeniyet öncülerimizden eğitimde örnek davranışlar</a:t>
                      </a:r>
                      <a:endParaRPr lang="tr-TR" sz="1800" dirty="0">
                        <a:effectLst/>
                        <a:latin typeface="Calibri"/>
                        <a:ea typeface="Times New Roman"/>
                        <a:cs typeface="Times New Roman"/>
                      </a:endParaRPr>
                    </a:p>
                    <a:p>
                      <a:pPr>
                        <a:lnSpc>
                          <a:spcPct val="115000"/>
                        </a:lnSpc>
                        <a:spcAft>
                          <a:spcPts val="0"/>
                        </a:spcAft>
                      </a:pPr>
                      <a:r>
                        <a:rPr lang="tr-TR" sz="1800" kern="1200" dirty="0">
                          <a:effectLst/>
                          <a:latin typeface="Calibri"/>
                          <a:ea typeface="Times New Roman"/>
                        </a:rPr>
                        <a:t> </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800" kern="1200" dirty="0">
                          <a:effectLst/>
                          <a:latin typeface="Calibri"/>
                          <a:ea typeface="Times New Roman"/>
                        </a:rPr>
                        <a:t>Bu seminerin sonunda öğretmenler,</a:t>
                      </a:r>
                      <a:endParaRPr lang="tr-TR" sz="1800" dirty="0">
                        <a:effectLst/>
                        <a:latin typeface="Calibri"/>
                        <a:ea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Kültür ve medeniyetimizde eğitimle ilgili öne çıkan özgün düşünceleri ve anlayışları fark eder.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Eğitimin terbiye ve irfan boyutunu açıklar.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sevgi, şefkat ve merhamet temelli yaklaşımı kavrar.</a:t>
                      </a:r>
                      <a:endParaRPr lang="tr-TR" sz="1800" dirty="0">
                        <a:effectLst/>
                        <a:latin typeface="Calibri"/>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800" kern="1200" dirty="0">
                          <a:effectLst/>
                          <a:latin typeface="Times New Roman"/>
                          <a:ea typeface="Times New Roman"/>
                          <a:cs typeface="Times New Roman"/>
                        </a:rPr>
                        <a:t>Eğitimde, medeniyet öncülerimizden günümüze yansıyan örnek davranışları yorumlar.</a:t>
                      </a:r>
                      <a:endParaRPr lang="tr-TR" sz="1800" dirty="0">
                        <a:effectLst/>
                        <a:latin typeface="Calibri"/>
                        <a:ea typeface="Times New Roman"/>
                        <a:cs typeface="Times New Roman"/>
                      </a:endParaRPr>
                    </a:p>
                    <a:p>
                      <a:pPr>
                        <a:lnSpc>
                          <a:spcPct val="115000"/>
                        </a:lnSpc>
                        <a:spcAft>
                          <a:spcPts val="0"/>
                        </a:spcAft>
                      </a:pPr>
                      <a:r>
                        <a:rPr lang="tr-TR" sz="1800" dirty="0">
                          <a:effectLst/>
                          <a:latin typeface="Calibri"/>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tr-TR" sz="1800" kern="1200" dirty="0">
                          <a:effectLst/>
                          <a:latin typeface="Calibri"/>
                          <a:ea typeface="Times New Roman"/>
                        </a:rPr>
                        <a:t> </a:t>
                      </a:r>
                      <a:r>
                        <a:rPr lang="tr-TR" sz="1800" kern="1200" dirty="0" smtClean="0">
                          <a:effectLst/>
                          <a:latin typeface="Calibri"/>
                          <a:ea typeface="Times New Roman"/>
                        </a:rPr>
                        <a:t>      30</a:t>
                      </a:r>
                      <a:endParaRPr lang="tr-TR" sz="1800" dirty="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23</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934930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İçerik Yer Tutucusu 6"/>
          <p:cNvGraphicFramePr>
            <a:graphicFrameLocks noGrp="1"/>
          </p:cNvGraphicFramePr>
          <p:nvPr>
            <p:ph idx="1"/>
            <p:extLst>
              <p:ext uri="{D42A27DB-BD31-4B8C-83A1-F6EECF244321}">
                <p14:modId xmlns:p14="http://schemas.microsoft.com/office/powerpoint/2010/main" val="748306898"/>
              </p:ext>
            </p:extLst>
          </p:nvPr>
        </p:nvGraphicFramePr>
        <p:xfrm>
          <a:off x="611559" y="1124744"/>
          <a:ext cx="7920880" cy="5544616"/>
        </p:xfrm>
        <a:graphic>
          <a:graphicData uri="http://schemas.openxmlformats.org/drawingml/2006/table">
            <a:tbl>
              <a:tblPr firstRow="1" firstCol="1" bandRow="1"/>
              <a:tblGrid>
                <a:gridCol w="1519233"/>
                <a:gridCol w="2869489"/>
                <a:gridCol w="2759694"/>
                <a:gridCol w="772464"/>
              </a:tblGrid>
              <a:tr h="5544616">
                <a:tc>
                  <a:txBody>
                    <a:bodyPr/>
                    <a:lstStyle/>
                    <a:p>
                      <a:pPr>
                        <a:lnSpc>
                          <a:spcPct val="115000"/>
                        </a:lnSpc>
                        <a:spcAft>
                          <a:spcPts val="0"/>
                        </a:spcAft>
                      </a:pPr>
                      <a:r>
                        <a:rPr lang="tr-TR" sz="1400" kern="1200" dirty="0">
                          <a:effectLst/>
                          <a:latin typeface="+mn-lt"/>
                          <a:ea typeface="Times New Roman"/>
                        </a:rPr>
                        <a:t>1739 sayılı Millî Eğitim Temel Kanununda belirtilen millî, manevi, ahlaki, insani, ve kültürel değerlerimizi benimser.</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400" kern="1200" dirty="0" smtClean="0">
                          <a:effectLst/>
                          <a:latin typeface="+mn-lt"/>
                          <a:ea typeface="Times New Roman"/>
                          <a:cs typeface="Times New Roman"/>
                        </a:rPr>
                        <a:t>1.     İnsan </a:t>
                      </a:r>
                      <a:r>
                        <a:rPr lang="tr-TR" sz="1400" kern="1200" dirty="0">
                          <a:effectLst/>
                          <a:latin typeface="+mn-lt"/>
                          <a:ea typeface="Times New Roman"/>
                          <a:cs typeface="Times New Roman"/>
                        </a:rPr>
                        <a:t>ve </a:t>
                      </a:r>
                      <a:r>
                        <a:rPr lang="tr-TR" sz="1400" kern="1200" dirty="0" smtClean="0">
                          <a:effectLst/>
                          <a:latin typeface="+mn-lt"/>
                          <a:ea typeface="Times New Roman"/>
                          <a:cs typeface="Times New Roman"/>
                        </a:rPr>
                        <a:t>Değerler</a:t>
                      </a:r>
                    </a:p>
                    <a:p>
                      <a:pPr marL="342900" lvl="0" indent="-342900">
                        <a:lnSpc>
                          <a:spcPct val="115000"/>
                        </a:lnSpc>
                        <a:spcAft>
                          <a:spcPts val="0"/>
                        </a:spcAft>
                        <a:tabLst>
                          <a:tab pos="457200" algn="l"/>
                        </a:tabLst>
                      </a:pP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Eğitimde varlık,  hayat, bilgi, insan ve değer bütünselliği</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Eğitimde duygu, düşünce ve davranış uyumu</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Millî, evrensel, ahlaki ve kültürel değerler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Değerlerin insan eğitimindeki etkisi ve </a:t>
                      </a:r>
                      <a:r>
                        <a:rPr lang="tr-TR" sz="1400" kern="1200" dirty="0" smtClean="0">
                          <a:effectLst/>
                          <a:latin typeface="+mn-lt"/>
                          <a:ea typeface="Times New Roman"/>
                          <a:cs typeface="Times New Roman"/>
                        </a:rPr>
                        <a:t>kazandırdıkları</a:t>
                      </a:r>
                    </a:p>
                    <a:p>
                      <a:pPr marL="342900" lvl="0" indent="-342900">
                        <a:lnSpc>
                          <a:spcPct val="115000"/>
                        </a:lnSpc>
                        <a:spcAft>
                          <a:spcPts val="0"/>
                        </a:spcAft>
                        <a:buFont typeface="+mj-lt"/>
                        <a:buAutoNum type="alphaLcPeriod"/>
                        <a:tabLst>
                          <a:tab pos="457200" algn="l"/>
                        </a:tabLst>
                      </a:pP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startAt="2"/>
                        <a:tabLst>
                          <a:tab pos="379095" algn="l"/>
                        </a:tabLst>
                      </a:pPr>
                      <a:r>
                        <a:rPr lang="tr-TR" sz="1400" kern="1200" dirty="0">
                          <a:effectLst/>
                          <a:latin typeface="+mn-lt"/>
                          <a:ea typeface="Times New Roman"/>
                          <a:cs typeface="Times New Roman"/>
                        </a:rPr>
                        <a:t>Öğretmenlik Mesleğinin Temel Değerleri ve </a:t>
                      </a:r>
                      <a:r>
                        <a:rPr lang="tr-TR" sz="1400" kern="1200" dirty="0" smtClean="0">
                          <a:effectLst/>
                          <a:latin typeface="+mn-lt"/>
                          <a:ea typeface="Times New Roman"/>
                          <a:cs typeface="Times New Roman"/>
                        </a:rPr>
                        <a:t>Etik </a:t>
                      </a:r>
                      <a:r>
                        <a:rPr lang="tr-TR" sz="1400" kern="1200" dirty="0">
                          <a:effectLst/>
                          <a:latin typeface="+mn-lt"/>
                          <a:ea typeface="Times New Roman"/>
                          <a:cs typeface="Times New Roman"/>
                        </a:rPr>
                        <a:t>İlkeleri</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r>
                        <a:rPr lang="tr-TR" sz="1400" kern="1200" dirty="0" smtClean="0">
                          <a:effectLst/>
                          <a:latin typeface="+mn-lt"/>
                          <a:ea typeface="Times New Roman"/>
                        </a:rPr>
                        <a:t>,</a:t>
                      </a:r>
                    </a:p>
                    <a:p>
                      <a:pPr>
                        <a:lnSpc>
                          <a:spcPct val="115000"/>
                        </a:lnSpc>
                        <a:spcAft>
                          <a:spcPts val="0"/>
                        </a:spcAft>
                      </a:pP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Varlık, hayat, bilgi, insan ve değer ilişkisini eğitim açısından bütünsellik boyutu ile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Eğitimde duygu, düşünce ve davranış uyumunun önemini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Millî, evrensel, ahlaki ve kültürel değerleri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Değerlerin insan eğitimindeki etkisini ve kazanımlarını söyler.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Öğretmenlik mesleğinin temel değerlerini ve etik ilkelerini örneklerle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Öğretmenlik mesleği ile bağdaşmayan davranışları örneklendirir.</a:t>
                      </a:r>
                      <a:endParaRPr lang="tr-TR" sz="1400" dirty="0">
                        <a:effectLst/>
                        <a:latin typeface="+mn-lt"/>
                        <a:ea typeface="Times New Roman"/>
                        <a:cs typeface="Times New Roman"/>
                      </a:endParaRPr>
                    </a:p>
                    <a:p>
                      <a:pPr marL="0" indent="0">
                        <a:lnSpc>
                          <a:spcPct val="115000"/>
                        </a:lnSpc>
                        <a:spcAft>
                          <a:spcPts val="0"/>
                        </a:spcAft>
                        <a:buFont typeface="+mj-lt"/>
                        <a:buNone/>
                      </a:pPr>
                      <a:r>
                        <a:rPr lang="tr-TR" sz="1400" kern="1200" dirty="0">
                          <a:effectLst/>
                          <a:latin typeface="+mn-lt"/>
                          <a:ea typeface="Times New Roman"/>
                        </a:rPr>
                        <a:t> </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24</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748063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4127459984"/>
              </p:ext>
            </p:extLst>
          </p:nvPr>
        </p:nvGraphicFramePr>
        <p:xfrm>
          <a:off x="251521" y="1052736"/>
          <a:ext cx="8640958" cy="5328592"/>
        </p:xfrm>
        <a:graphic>
          <a:graphicData uri="http://schemas.openxmlformats.org/drawingml/2006/table">
            <a:tbl>
              <a:tblPr firstRow="1" firstCol="1" bandRow="1"/>
              <a:tblGrid>
                <a:gridCol w="1657345"/>
                <a:gridCol w="3130351"/>
                <a:gridCol w="3010574"/>
                <a:gridCol w="842688"/>
              </a:tblGrid>
              <a:tr h="5328592">
                <a:tc>
                  <a:txBody>
                    <a:bodyPr/>
                    <a:lstStyle/>
                    <a:p>
                      <a:pPr>
                        <a:lnSpc>
                          <a:spcPct val="115000"/>
                        </a:lnSpc>
                        <a:spcAft>
                          <a:spcPts val="0"/>
                        </a:spcAft>
                      </a:pPr>
                      <a:r>
                        <a:rPr lang="tr-TR" sz="1600" kern="1200">
                          <a:effectLst/>
                          <a:latin typeface="Calibri"/>
                          <a:ea typeface="Times New Roman"/>
                        </a:rPr>
                        <a:t>Kültürel çeşitliliklerimizi ve eğitimle olan ilişkisini fark eder.</a:t>
                      </a:r>
                      <a:endParaRPr lang="tr-TR" sz="1600">
                        <a:effectLst/>
                        <a:latin typeface="Calibri"/>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AutoNum type="arabicPeriod"/>
                        <a:tabLst>
                          <a:tab pos="457200" algn="l"/>
                        </a:tabLst>
                      </a:pPr>
                      <a:r>
                        <a:rPr lang="tr-TR" sz="1600" kern="1200" dirty="0" smtClean="0">
                          <a:effectLst/>
                          <a:latin typeface="Times New Roman"/>
                          <a:ea typeface="Times New Roman"/>
                          <a:cs typeface="Times New Roman"/>
                        </a:rPr>
                        <a:t>Anadolu’da </a:t>
                      </a:r>
                      <a:r>
                        <a:rPr lang="tr-TR" sz="1600" kern="1200" dirty="0">
                          <a:effectLst/>
                          <a:latin typeface="Times New Roman"/>
                          <a:ea typeface="Times New Roman"/>
                          <a:cs typeface="Times New Roman"/>
                        </a:rPr>
                        <a:t>Çok Kültürlülük, Kaynakları ve Eğitime </a:t>
                      </a:r>
                      <a:r>
                        <a:rPr lang="tr-TR" sz="1600" kern="1200" dirty="0" smtClean="0">
                          <a:effectLst/>
                          <a:latin typeface="Times New Roman"/>
                          <a:ea typeface="Times New Roman"/>
                          <a:cs typeface="Times New Roman"/>
                        </a:rPr>
                        <a:t>Yansımaları</a:t>
                      </a:r>
                    </a:p>
                    <a:p>
                      <a:pPr marL="342900" lvl="0" indent="-342900">
                        <a:lnSpc>
                          <a:spcPct val="115000"/>
                        </a:lnSpc>
                        <a:spcAft>
                          <a:spcPts val="0"/>
                        </a:spcAft>
                        <a:buAutoNum type="arabicPeriod"/>
                        <a:tabLst>
                          <a:tab pos="457200" algn="l"/>
                        </a:tabLst>
                      </a:pP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Kültürel çeşitliliklerimiz</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Bir arada yaşama kültürü</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Times New Roman"/>
                          <a:ea typeface="Times New Roman"/>
                          <a:cs typeface="Times New Roman"/>
                        </a:rPr>
                        <a:t>Yaşayan dil ve lehçeler</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tabLst>
                          <a:tab pos="1597025" algn="l"/>
                        </a:tabLs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Times New Roman"/>
                          <a:ea typeface="Times New Roman"/>
                          <a:cs typeface="Times New Roman"/>
                        </a:rPr>
                        <a:t>Bu seminerin sonunda öğretmenler</a:t>
                      </a:r>
                      <a:r>
                        <a:rPr lang="tr-TR" sz="1600" kern="1200" dirty="0" smtClean="0">
                          <a:effectLst/>
                          <a:latin typeface="Times New Roman"/>
                          <a:ea typeface="Times New Roman"/>
                          <a:cs typeface="Times New Roman"/>
                        </a:rPr>
                        <a:t>,</a:t>
                      </a:r>
                    </a:p>
                    <a:p>
                      <a:pPr>
                        <a:lnSpc>
                          <a:spcPct val="115000"/>
                        </a:lnSpc>
                        <a:spcAft>
                          <a:spcPts val="0"/>
                        </a:spcAft>
                      </a:pP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Ülkemizdeki kültürel çeşitliliklerimizi açıklar.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Bir arada yaşama kültürünü ve yansımalarını yorumlar.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Yaşayan dil ve lehçelerin farkında olur.</a:t>
                      </a:r>
                      <a:endParaRPr lang="tr-TR" sz="1600" dirty="0">
                        <a:effectLst/>
                        <a:latin typeface="Calibri"/>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Times New Roman"/>
                          <a:ea typeface="Times New Roman"/>
                          <a:cs typeface="Times New Roman"/>
                        </a:rPr>
                        <a:t>Görev yapacağı yörede Türkçe dışında yaygın olarak kullanılan dil hakkında bilgi sahibi olur ve bu dilde kendini temel düzeyde ifade edebilir.</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Calibri"/>
                          <a:ea typeface="Times New Roman"/>
                        </a:rPr>
                        <a:t>60</a:t>
                      </a:r>
                      <a:endParaRPr lang="tr-TR" sz="1600" dirty="0">
                        <a:effectLst/>
                        <a:latin typeface="Calibri"/>
                        <a:ea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p>
                      <a:pPr>
                        <a:lnSpc>
                          <a:spcPct val="115000"/>
                        </a:lnSpc>
                        <a:spcAft>
                          <a:spcPts val="0"/>
                        </a:spcAft>
                      </a:pPr>
                      <a:r>
                        <a:rPr lang="tr-TR" sz="1600" dirty="0">
                          <a:effectLst/>
                          <a:latin typeface="Times New Roman"/>
                          <a:ea typeface="Times New Roman"/>
                          <a:cs typeface="Times New Roman"/>
                        </a:rPr>
                        <a:t> </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6994259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38179800"/>
              </p:ext>
            </p:extLst>
          </p:nvPr>
        </p:nvGraphicFramePr>
        <p:xfrm>
          <a:off x="395537" y="980728"/>
          <a:ext cx="8424936" cy="5877272"/>
        </p:xfrm>
        <a:graphic>
          <a:graphicData uri="http://schemas.openxmlformats.org/drawingml/2006/table">
            <a:tbl>
              <a:tblPr firstRow="1" firstCol="1" bandRow="1"/>
              <a:tblGrid>
                <a:gridCol w="1615911"/>
                <a:gridCol w="3052094"/>
                <a:gridCol w="2935310"/>
                <a:gridCol w="821621"/>
              </a:tblGrid>
              <a:tr h="5877272">
                <a:tc>
                  <a:txBody>
                    <a:bodyPr/>
                    <a:lstStyle/>
                    <a:p>
                      <a:pPr>
                        <a:lnSpc>
                          <a:spcPct val="115000"/>
                        </a:lnSpc>
                        <a:spcAft>
                          <a:spcPts val="0"/>
                        </a:spcAft>
                      </a:pPr>
                      <a:r>
                        <a:rPr lang="tr-TR" sz="1400" kern="1200">
                          <a:effectLst/>
                          <a:latin typeface="+mn-lt"/>
                          <a:ea typeface="Times New Roman"/>
                        </a:rPr>
                        <a:t>Öğretmenlik uygulamalarına yönelik bilgi ve becerileri gelişir.</a:t>
                      </a:r>
                      <a:endParaRPr lang="tr-TR" sz="140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400" kern="1200" dirty="0" smtClean="0">
                          <a:effectLst/>
                          <a:latin typeface="+mn-lt"/>
                          <a:ea typeface="Times New Roman"/>
                          <a:cs typeface="Times New Roman"/>
                        </a:rPr>
                        <a:t>1.    Örnek </a:t>
                      </a:r>
                      <a:r>
                        <a:rPr lang="tr-TR" sz="1400" kern="1200" dirty="0">
                          <a:effectLst/>
                          <a:latin typeface="+mn-lt"/>
                          <a:ea typeface="Times New Roman"/>
                          <a:cs typeface="Times New Roman"/>
                        </a:rPr>
                        <a:t>Uygulamalarla Etkili İletişim Becerileri </a:t>
                      </a:r>
                      <a:endParaRPr lang="tr-TR" sz="1400" dirty="0">
                        <a:effectLst/>
                        <a:latin typeface="+mn-lt"/>
                        <a:ea typeface="Times New Roman"/>
                        <a:cs typeface="Times New Roman"/>
                      </a:endParaRPr>
                    </a:p>
                    <a:p>
                      <a:pPr indent="201295">
                        <a:lnSpc>
                          <a:spcPct val="115000"/>
                        </a:lnSpc>
                        <a:spcAft>
                          <a:spcPts val="0"/>
                        </a:spcAft>
                      </a:pPr>
                      <a:r>
                        <a:rPr lang="tr-TR" sz="1400" kern="1200" dirty="0">
                          <a:effectLst/>
                          <a:latin typeface="+mn-lt"/>
                          <a:ea typeface="Times New Roman"/>
                        </a:rPr>
                        <a:t>a. Genel iletişim becerileri</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b. Öğrencilerle iletişim</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c. Velilerle iletişim </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d. Kurumsal iletişim, temsil ve </a:t>
                      </a:r>
                      <a:endParaRPr lang="tr-TR" sz="1400" dirty="0">
                        <a:effectLst/>
                        <a:latin typeface="+mn-lt"/>
                        <a:ea typeface="Times New Roman"/>
                      </a:endParaRPr>
                    </a:p>
                    <a:p>
                      <a:pPr indent="201295">
                        <a:lnSpc>
                          <a:spcPct val="115000"/>
                        </a:lnSpc>
                        <a:spcAft>
                          <a:spcPts val="0"/>
                        </a:spcAft>
                      </a:pPr>
                      <a:r>
                        <a:rPr lang="tr-TR" sz="1400" kern="1200" dirty="0">
                          <a:effectLst/>
                          <a:latin typeface="+mn-lt"/>
                          <a:ea typeface="Times New Roman"/>
                        </a:rPr>
                        <a:t>protokol </a:t>
                      </a:r>
                      <a:r>
                        <a:rPr lang="tr-TR" sz="1400" kern="1200" dirty="0" smtClean="0">
                          <a:effectLst/>
                          <a:latin typeface="+mn-lt"/>
                          <a:ea typeface="Times New Roman"/>
                        </a:rPr>
                        <a:t>kuralları</a:t>
                      </a:r>
                    </a:p>
                    <a:p>
                      <a:pPr indent="201295">
                        <a:lnSpc>
                          <a:spcPct val="115000"/>
                        </a:lnSpc>
                        <a:spcAft>
                          <a:spcPts val="0"/>
                        </a:spcAft>
                      </a:pPr>
                      <a:endParaRPr lang="tr-TR" sz="1400" dirty="0">
                        <a:effectLst/>
                        <a:latin typeface="+mn-lt"/>
                        <a:ea typeface="Times New Roman"/>
                      </a:endParaRPr>
                    </a:p>
                    <a:p>
                      <a:pPr marL="342900" lvl="0" indent="-342900">
                        <a:lnSpc>
                          <a:spcPct val="115000"/>
                        </a:lnSpc>
                        <a:spcAft>
                          <a:spcPts val="0"/>
                        </a:spcAft>
                      </a:pPr>
                      <a:r>
                        <a:rPr lang="tr-TR" sz="1400" kern="1200" dirty="0" smtClean="0">
                          <a:effectLst/>
                          <a:latin typeface="+mn-lt"/>
                          <a:ea typeface="Times New Roman"/>
                          <a:cs typeface="Times New Roman"/>
                        </a:rPr>
                        <a:t>2.     Etkili </a:t>
                      </a:r>
                      <a:r>
                        <a:rPr lang="tr-TR" sz="1400" kern="1200" dirty="0">
                          <a:effectLst/>
                          <a:latin typeface="+mn-lt"/>
                          <a:ea typeface="Times New Roman"/>
                          <a:cs typeface="Times New Roman"/>
                        </a:rPr>
                        <a:t>Sınıf Yönetimi</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oluşturan süreçler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kuralları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Sınıf yönetimini etkileyen öğretmen davranışları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400" kern="1200" dirty="0">
                          <a:effectLst/>
                          <a:latin typeface="+mn-lt"/>
                          <a:ea typeface="Times New Roman"/>
                          <a:cs typeface="Times New Roman"/>
                        </a:rPr>
                        <a:t>İstenmeyen davranışlara yönelik stratejiler</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r>
                        <a:rPr lang="tr-TR" sz="1400" kern="1200" dirty="0" smtClean="0">
                          <a:effectLst/>
                          <a:latin typeface="+mn-lt"/>
                          <a:ea typeface="Times New Roman"/>
                        </a:rPr>
                        <a:t>,</a:t>
                      </a: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Genel iletişim becerilerinin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Öğrencilerle ve velilerle etkili iletişim kurma stratejilerini kavrar.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 içi ve kurum dışı iletişim becerilerinin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Kurumlar arası iletişim ve protokol kurallarının farkında olur.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Etkili sınıf yönetimini oluşturan süreçleri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içi kuralları ve sınıf yönetimini olumlu ve olumsuz etkileyen öğretmen davranışlarını yorumlar.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İstenmeyen davranışlara yönelik yeni stratejiler geliştirmesi gerektiğinin farkında olur.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Sınıf yönetiminde öğretmenin lider davranışlarının ve etkinliğinin farkında olur. </a:t>
                      </a:r>
                      <a:endParaRPr lang="tr-TR" sz="1400" dirty="0">
                        <a:effectLst/>
                        <a:latin typeface="+mn-lt"/>
                        <a:ea typeface="Times New Roman"/>
                        <a:cs typeface="Times New Roman"/>
                      </a:endParaRPr>
                    </a:p>
                    <a:p>
                      <a:pPr>
                        <a:lnSpc>
                          <a:spcPct val="115000"/>
                        </a:lnSpc>
                        <a:spcAft>
                          <a:spcPts val="0"/>
                        </a:spcAft>
                      </a:pPr>
                      <a:r>
                        <a:rPr lang="tr-TR" sz="1400" kern="1200" dirty="0">
                          <a:effectLst/>
                          <a:latin typeface="+mn-lt"/>
                          <a:ea typeface="Times New Roman"/>
                        </a:rPr>
                        <a:t> </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1924" marR="619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4701815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148874193"/>
              </p:ext>
            </p:extLst>
          </p:nvPr>
        </p:nvGraphicFramePr>
        <p:xfrm>
          <a:off x="323528" y="908720"/>
          <a:ext cx="8568951" cy="5760640"/>
        </p:xfrm>
        <a:graphic>
          <a:graphicData uri="http://schemas.openxmlformats.org/drawingml/2006/table">
            <a:tbl>
              <a:tblPr firstRow="1" firstCol="1" bandRow="1"/>
              <a:tblGrid>
                <a:gridCol w="1643533"/>
                <a:gridCol w="3104265"/>
                <a:gridCol w="2985486"/>
                <a:gridCol w="835667"/>
              </a:tblGrid>
              <a:tr h="5760640">
                <a:tc>
                  <a:txBody>
                    <a:bodyPr/>
                    <a:lstStyle/>
                    <a:p>
                      <a:pPr>
                        <a:lnSpc>
                          <a:spcPct val="115000"/>
                        </a:lnSpc>
                        <a:spcAft>
                          <a:spcPts val="0"/>
                        </a:spcAft>
                      </a:pPr>
                      <a:r>
                        <a:rPr lang="tr-TR" sz="1600" kern="1200">
                          <a:effectLst/>
                          <a:latin typeface="+mn-lt"/>
                          <a:ea typeface="Times New Roman"/>
                        </a:rPr>
                        <a:t>Millî eğitimin genel politikalarını, güncel önceliklerini ve uygulamalarını bilir.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tabLst>
                          <a:tab pos="457200" algn="l"/>
                        </a:tabLst>
                      </a:pPr>
                      <a:r>
                        <a:rPr lang="tr-TR" sz="1600" kern="1200" dirty="0" smtClean="0">
                          <a:effectLst/>
                          <a:latin typeface="+mn-lt"/>
                          <a:ea typeface="Times New Roman"/>
                          <a:cs typeface="Times New Roman"/>
                        </a:rPr>
                        <a:t>1.    Millî </a:t>
                      </a:r>
                      <a:r>
                        <a:rPr lang="tr-TR" sz="1600" kern="1200" dirty="0">
                          <a:effectLst/>
                          <a:latin typeface="+mn-lt"/>
                          <a:ea typeface="Times New Roman"/>
                          <a:cs typeface="Times New Roman"/>
                        </a:rPr>
                        <a:t>Eğitim Sistemi ve Öğretmenlik  (anlatım- soru-cevap)</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Türk eğitim sistemi ve MEB teşkilatı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Öğretmenlikte adaylık süreci, özlük hakları, kariyer imkanları</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Öğretmenlik mesleği genel yeterlikleri ve özel alan yeterlikleri</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startAt="2"/>
                        <a:tabLst>
                          <a:tab pos="379095" algn="l"/>
                        </a:tabLst>
                      </a:pPr>
                      <a:r>
                        <a:rPr lang="tr-TR" sz="1600" kern="1200" dirty="0">
                          <a:effectLst/>
                          <a:latin typeface="+mn-lt"/>
                          <a:ea typeface="Times New Roman"/>
                          <a:cs typeface="Times New Roman"/>
                        </a:rPr>
                        <a:t>Millî Eğitimde Elektronik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E-okul, MEBBİS, e-kurs, e-pansiyon vb. uygulamalar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lphaLcPeriod"/>
                        <a:tabLst>
                          <a:tab pos="457200" algn="l"/>
                        </a:tabLst>
                      </a:pPr>
                      <a:r>
                        <a:rPr lang="tr-TR" sz="1600" kern="1200" dirty="0">
                          <a:effectLst/>
                          <a:latin typeface="+mn-lt"/>
                          <a:ea typeface="Times New Roman"/>
                          <a:cs typeface="Times New Roman"/>
                        </a:rPr>
                        <a:t>Fatih projesi ve EBA </a:t>
                      </a:r>
                      <a:r>
                        <a:rPr lang="tr-TR" sz="1600" kern="1200" dirty="0" smtClean="0">
                          <a:effectLst/>
                          <a:latin typeface="+mn-lt"/>
                          <a:ea typeface="Times New Roman"/>
                          <a:cs typeface="Times New Roman"/>
                        </a:rPr>
                        <a:t>uygulamaları</a:t>
                      </a:r>
                    </a:p>
                    <a:p>
                      <a:pPr marL="0" lvl="0" indent="0">
                        <a:lnSpc>
                          <a:spcPct val="115000"/>
                        </a:lnSpc>
                        <a:spcAft>
                          <a:spcPts val="0"/>
                        </a:spcAft>
                        <a:buFont typeface="+mj-lt"/>
                        <a:buNone/>
                        <a:tabLst>
                          <a:tab pos="457200" algn="l"/>
                        </a:tabLst>
                      </a:pPr>
                      <a:r>
                        <a:rPr lang="tr-TR" sz="1600" kern="1200" dirty="0" smtClean="0">
                          <a:effectLst/>
                          <a:latin typeface="+mn-lt"/>
                          <a:ea typeface="Times New Roman"/>
                          <a:cs typeface="Times New Roman"/>
                        </a:rPr>
                        <a:t>3</a:t>
                      </a:r>
                      <a:r>
                        <a:rPr lang="tr-TR" sz="1600" kern="1200" dirty="0">
                          <a:effectLst/>
                          <a:latin typeface="+mn-lt"/>
                          <a:ea typeface="Times New Roman"/>
                          <a:cs typeface="Times New Roman"/>
                        </a:rPr>
                        <a:t>. </a:t>
                      </a:r>
                      <a:r>
                        <a:rPr lang="tr-TR" sz="1600" kern="1200" dirty="0" smtClean="0">
                          <a:effectLst/>
                          <a:latin typeface="+mn-lt"/>
                          <a:ea typeface="Times New Roman"/>
                          <a:cs typeface="Times New Roman"/>
                        </a:rPr>
                        <a:t>   Okul </a:t>
                      </a:r>
                      <a:r>
                        <a:rPr lang="tr-TR" sz="1600" kern="1200" dirty="0">
                          <a:effectLst/>
                          <a:latin typeface="+mn-lt"/>
                          <a:ea typeface="Times New Roman"/>
                          <a:cs typeface="Times New Roman"/>
                        </a:rPr>
                        <a:t>Temelli Mesleki Gelişim Modeli(OTMG)</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Türk eğitim sistemi ve Millî Eğitim Bakanlığı teşkilat yapısını ana hatları ile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Aday öğretmenlik sürecini ve öğretmenlerin özlük haklarını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Öğretmenlik mesleği genel yeterlikleri ve özel alan yeterliklerinin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Bakanlığın e-okul, MEBBİS, e-kurs ve e-pansiyon gibi elektronik uygulamalarını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Fatih projesi ve EBA uygulamalarının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Okul Temelli Mesleki Gelişim Modelinin işleyişi hakkında bilgi sahibi olur.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27</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76397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597074615"/>
              </p:ext>
            </p:extLst>
          </p:nvPr>
        </p:nvGraphicFramePr>
        <p:xfrm>
          <a:off x="467544" y="1124744"/>
          <a:ext cx="8136903" cy="5472608"/>
        </p:xfrm>
        <a:graphic>
          <a:graphicData uri="http://schemas.openxmlformats.org/drawingml/2006/table">
            <a:tbl>
              <a:tblPr firstRow="1" firstCol="1" bandRow="1"/>
              <a:tblGrid>
                <a:gridCol w="1560666"/>
                <a:gridCol w="2947747"/>
                <a:gridCol w="2834958"/>
                <a:gridCol w="793532"/>
              </a:tblGrid>
              <a:tr h="5472608">
                <a:tc>
                  <a:txBody>
                    <a:bodyPr/>
                    <a:lstStyle/>
                    <a:p>
                      <a:pPr>
                        <a:lnSpc>
                          <a:spcPct val="115000"/>
                        </a:lnSpc>
                        <a:spcAft>
                          <a:spcPts val="0"/>
                        </a:spcAft>
                      </a:pPr>
                      <a:r>
                        <a:rPr lang="tr-TR" sz="1600" kern="1200">
                          <a:effectLst/>
                          <a:latin typeface="+mn-lt"/>
                          <a:ea typeface="Times New Roman"/>
                        </a:rPr>
                        <a:t>Uluslararası gelişmeler ışığında medeniyetimiz ve eğitimin gelecek vizyonu hakkında kanaat edinir.</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nSpc>
                          <a:spcPct val="115000"/>
                        </a:lnSpc>
                        <a:spcAft>
                          <a:spcPts val="0"/>
                        </a:spcAft>
                      </a:pPr>
                      <a:r>
                        <a:rPr lang="tr-TR" sz="1600" kern="1200" dirty="0">
                          <a:effectLst/>
                          <a:latin typeface="+mn-lt"/>
                          <a:ea typeface="Times New Roman"/>
                          <a:cs typeface="Times New Roman"/>
                        </a:rPr>
                        <a:t>1.Medeniyetimizin Analizi (Dünü, Bugünü ve Geleceği)</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2.Uluslararası  Bağlamda eğitim alanında </a:t>
                      </a:r>
                      <a:r>
                        <a:rPr lang="tr-TR" sz="1600" kern="1200" dirty="0" smtClean="0">
                          <a:effectLst/>
                          <a:latin typeface="+mn-lt"/>
                          <a:ea typeface="Times New Roman"/>
                          <a:cs typeface="Times New Roman"/>
                        </a:rPr>
                        <a:t>gelişmeler</a:t>
                      </a:r>
                    </a:p>
                    <a:p>
                      <a:pPr marL="228600">
                        <a:lnSpc>
                          <a:spcPct val="115000"/>
                        </a:lnSpc>
                        <a:spcAft>
                          <a:spcPts val="0"/>
                        </a:spcAft>
                      </a:pPr>
                      <a:r>
                        <a:rPr lang="tr-TR" sz="1600" kern="1200" dirty="0" smtClean="0">
                          <a:effectLst/>
                          <a:latin typeface="+mn-lt"/>
                          <a:ea typeface="Times New Roman"/>
                          <a:cs typeface="Times New Roman"/>
                        </a:rPr>
                        <a:t>a</a:t>
                      </a:r>
                      <a:r>
                        <a:rPr lang="tr-TR" sz="1600" kern="1200" dirty="0">
                          <a:effectLst/>
                          <a:latin typeface="+mn-lt"/>
                          <a:ea typeface="Times New Roman"/>
                          <a:cs typeface="Times New Roman"/>
                        </a:rPr>
                        <a:t>. Başarılı ülke </a:t>
                      </a:r>
                      <a:r>
                        <a:rPr lang="tr-TR" sz="1600" kern="1200" dirty="0" smtClean="0">
                          <a:effectLst/>
                          <a:latin typeface="+mn-lt"/>
                          <a:ea typeface="Times New Roman"/>
                          <a:cs typeface="Times New Roman"/>
                        </a:rPr>
                        <a:t>örnekleri (</a:t>
                      </a:r>
                      <a:r>
                        <a:rPr lang="tr-TR" sz="1600" kern="1200" dirty="0">
                          <a:effectLst/>
                          <a:latin typeface="+mn-lt"/>
                          <a:ea typeface="Times New Roman"/>
                          <a:cs typeface="Times New Roman"/>
                        </a:rPr>
                        <a:t>Finlandiya, Kore, Singapur)</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b. Alternatif okul ve eğitim modelleri (ev okul,  uzaktan eğitim vb.)</a:t>
                      </a:r>
                      <a:endParaRPr lang="tr-TR" sz="1600" dirty="0">
                        <a:effectLst/>
                        <a:latin typeface="+mn-lt"/>
                        <a:ea typeface="Times New Roman"/>
                        <a:cs typeface="Times New Roman"/>
                      </a:endParaRPr>
                    </a:p>
                    <a:p>
                      <a:pPr marL="228600">
                        <a:lnSpc>
                          <a:spcPct val="115000"/>
                        </a:lnSpc>
                        <a:spcAft>
                          <a:spcPts val="0"/>
                        </a:spcAft>
                      </a:pPr>
                      <a:r>
                        <a:rPr lang="tr-TR" sz="1600" kern="1200" dirty="0">
                          <a:effectLst/>
                          <a:latin typeface="+mn-lt"/>
                          <a:ea typeface="Times New Roman"/>
                          <a:cs typeface="Times New Roman"/>
                        </a:rPr>
                        <a:t>3.Uluslar arası kuruluşlar ve Türk Eğitim Sistemine yansımaları (AB, OECD, UNİCEF, UNESCO, İİT vb. kuruluşların eğitimle ilgili faaliyet ve raporlarında Türkiye’nin yeri)</a:t>
                      </a:r>
                      <a:endParaRPr lang="tr-TR" sz="1600" dirty="0">
                        <a:effectLst/>
                        <a:latin typeface="+mn-lt"/>
                        <a:ea typeface="Times New Roman"/>
                        <a:cs typeface="Times New Roman"/>
                      </a:endParaRPr>
                    </a:p>
                    <a:p>
                      <a:pPr marL="228600">
                        <a:lnSpc>
                          <a:spcPct val="115000"/>
                        </a:lnSpc>
                        <a:spcAft>
                          <a:spcPts val="0"/>
                        </a:spcAft>
                      </a:pPr>
                      <a:r>
                        <a:rPr lang="tr-TR" sz="1600" dirty="0">
                          <a:effectLst/>
                          <a:latin typeface="+mn-lt"/>
                          <a:ea typeface="Times New Roman"/>
                          <a:cs typeface="Times New Roman"/>
                        </a:rPr>
                        <a:t> </a:t>
                      </a: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Bu seminerin sonunda öğretmenler,</a:t>
                      </a:r>
                      <a:endParaRPr lang="tr-TR" sz="16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tarihi serüveninin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Medeniyetimizin bugününü ve geleceğini yorumlar.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alanında uluslararası gelişmelerin farkında olur.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600" kern="1200" dirty="0">
                          <a:effectLst/>
                          <a:latin typeface="+mn-lt"/>
                          <a:ea typeface="Times New Roman"/>
                          <a:cs typeface="Times New Roman"/>
                        </a:rPr>
                        <a:t> Uluslararası faaliyetler ve raporlarda Türk Eğitim Sistemi hakkında yer alan yorumları bilir. </a:t>
                      </a:r>
                      <a:endParaRPr lang="tr-TR" sz="1600" dirty="0">
                        <a:effectLst/>
                        <a:latin typeface="+mn-lt"/>
                        <a:ea typeface="Times New Roman"/>
                        <a:cs typeface="Times New Roman"/>
                      </a:endParaRPr>
                    </a:p>
                    <a:p>
                      <a:pPr>
                        <a:lnSpc>
                          <a:spcPct val="115000"/>
                        </a:lnSpc>
                        <a:spcAft>
                          <a:spcPts val="0"/>
                        </a:spcAft>
                      </a:pPr>
                      <a:r>
                        <a:rPr lang="tr-TR" sz="1600" dirty="0">
                          <a:effectLst/>
                          <a:latin typeface="+mn-lt"/>
                          <a:ea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dirty="0">
                          <a:effectLst/>
                          <a:latin typeface="+mn-lt"/>
                          <a:ea typeface="Times New Roman"/>
                        </a:rPr>
                        <a:t>30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214175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1305757357"/>
              </p:ext>
            </p:extLst>
          </p:nvPr>
        </p:nvGraphicFramePr>
        <p:xfrm>
          <a:off x="467544" y="980729"/>
          <a:ext cx="8352929" cy="5688632"/>
        </p:xfrm>
        <a:graphic>
          <a:graphicData uri="http://schemas.openxmlformats.org/drawingml/2006/table">
            <a:tbl>
              <a:tblPr firstRow="1" firstCol="1" bandRow="1"/>
              <a:tblGrid>
                <a:gridCol w="1602100"/>
                <a:gridCol w="3026006"/>
                <a:gridCol w="2910223"/>
                <a:gridCol w="814600"/>
              </a:tblGrid>
              <a:tr h="5688632">
                <a:tc>
                  <a:txBody>
                    <a:bodyPr/>
                    <a:lstStyle/>
                    <a:p>
                      <a:pPr>
                        <a:lnSpc>
                          <a:spcPct val="115000"/>
                        </a:lnSpc>
                        <a:spcAft>
                          <a:spcPts val="0"/>
                        </a:spcAft>
                      </a:pPr>
                      <a:r>
                        <a:rPr lang="tr-TR" sz="1400" kern="1200" dirty="0">
                          <a:effectLst/>
                          <a:latin typeface="+mn-lt"/>
                          <a:ea typeface="Times New Roman"/>
                        </a:rPr>
                        <a:t>Öğrenme süreçleri ve eğitim etkinlikleri ile ilgili model uygulamaları kavrar.</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eğitim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Sosyal sorumluluk projeleri ve örnek projeler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Bağımlılıklar ve rehberlik faaliyetleri, </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 vakalarla eğitim sürecinin izlenmesi ve değerlendirilmesi</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Öğrenen okul; sosyal kültürel etkinlikler ve eğitim sürecine etkileri, iyi örnekler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Bu seminerin sonunda öğretmenler,</a:t>
                      </a:r>
                      <a:endParaRPr lang="tr-TR" sz="1400" dirty="0">
                        <a:effectLst/>
                        <a:latin typeface="+mn-lt"/>
                        <a:ea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Ulusal ve uluslararası projelerin nasıl hazırlandığını ve gerçekleştirildiğini örnekler ışığında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Örnekler üzerinden sosyal sorumluluk projelerinin önemini ve nasıl gerçekleştirildiğini bilir.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Madde bağımlılığı, etkileri ve nasıl başa çıkılacağını açıklar.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Medya okuryazarlığı ve sosyal medya kullanımın olumlu ve olumsuz yönlerini ayırt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400" kern="1200" dirty="0">
                          <a:effectLst/>
                          <a:latin typeface="+mn-lt"/>
                          <a:ea typeface="Times New Roman"/>
                          <a:cs typeface="Times New Roman"/>
                        </a:rPr>
                        <a:t>Eğitim ortamları, süreçleri ve paydaşlarındaki örnek bazı vakalar üzerinden eğitim süreçlerini izler ve yorumlar.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etkinliklerin eğitim sürecine ve okul kültürüne etkisini fark eder.</a:t>
                      </a:r>
                      <a:endParaRPr lang="tr-TR" sz="1400" dirty="0">
                        <a:effectLst/>
                        <a:latin typeface="+mn-lt"/>
                        <a:ea typeface="Times New Roman"/>
                        <a:cs typeface="Times New Roman"/>
                      </a:endParaRPr>
                    </a:p>
                    <a:p>
                      <a:pPr marL="342900" lvl="0" indent="-342900">
                        <a:lnSpc>
                          <a:spcPct val="115000"/>
                        </a:lnSpc>
                        <a:spcAft>
                          <a:spcPts val="0"/>
                        </a:spcAft>
                        <a:buFont typeface="+mj-lt"/>
                        <a:buAutoNum type="arabicPeriod"/>
                      </a:pPr>
                      <a:r>
                        <a:rPr lang="tr-TR" sz="1400" kern="1200" dirty="0">
                          <a:effectLst/>
                          <a:latin typeface="+mn-lt"/>
                          <a:ea typeface="Times New Roman"/>
                          <a:cs typeface="Times New Roman"/>
                        </a:rPr>
                        <a:t>Sosyal kültürel etkinliklerde bazı iyi örnekleri açıklar.</a:t>
                      </a:r>
                      <a:endParaRPr lang="tr-TR" sz="1400" dirty="0">
                        <a:effectLst/>
                        <a:latin typeface="+mn-lt"/>
                        <a:ea typeface="Times New Roman"/>
                        <a:cs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400" kern="1200" dirty="0">
                          <a:effectLst/>
                          <a:latin typeface="+mn-lt"/>
                          <a:ea typeface="Times New Roman"/>
                        </a:rPr>
                        <a:t>30</a:t>
                      </a:r>
                      <a:endParaRPr lang="tr-TR" sz="1400" dirty="0">
                        <a:effectLst/>
                        <a:latin typeface="+mn-lt"/>
                        <a:ea typeface="Times New Roman"/>
                      </a:endParaRPr>
                    </a:p>
                  </a:txBody>
                  <a:tcPr marL="61708" marR="617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29</a:t>
            </a:fld>
            <a:endParaRPr lang="tr-TR" altLang="tr-TR"/>
          </a:p>
        </p:txBody>
      </p:sp>
      <p:sp>
        <p:nvSpPr>
          <p:cNvPr id="6"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834505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chemeClr val="tx2"/>
                </a:solidFill>
              </a:rPr>
              <a:t>BAŞLARKEN</a:t>
            </a:r>
            <a:endParaRPr lang="tr-TR" dirty="0">
              <a:solidFill>
                <a:schemeClr val="tx2"/>
              </a:solidFill>
            </a:endParaRPr>
          </a:p>
        </p:txBody>
      </p:sp>
      <p:sp>
        <p:nvSpPr>
          <p:cNvPr id="3" name="İçerik Yer Tutucusu 2"/>
          <p:cNvSpPr>
            <a:spLocks noGrp="1"/>
          </p:cNvSpPr>
          <p:nvPr>
            <p:ph idx="1"/>
          </p:nvPr>
        </p:nvSpPr>
        <p:spPr/>
        <p:txBody>
          <a:bodyPr/>
          <a:lstStyle/>
          <a:p>
            <a:pPr marL="0" indent="0">
              <a:buNone/>
            </a:pPr>
            <a:r>
              <a:rPr lang="tr-TR" dirty="0" smtClean="0"/>
              <a:t>    </a:t>
            </a:r>
            <a:r>
              <a:rPr lang="tr-TR" b="1" i="1" u="sng" dirty="0" smtClean="0"/>
              <a:t>Rahman ve Rahim Olan Allah’ın Adıyla</a:t>
            </a:r>
          </a:p>
          <a:p>
            <a:r>
              <a:rPr lang="tr-TR" dirty="0" smtClean="0"/>
              <a:t>Oku! Yaratan Rabbinin adıyla oku. O insanı bir kan pıhtısından yarattı. Oku! Kalemle yazmayı öğreten, insana bilmediklerini öğreten Rabbinin cömertliği sonsuzdur. (</a:t>
            </a:r>
            <a:r>
              <a:rPr lang="tr-TR" dirty="0" err="1" smtClean="0"/>
              <a:t>Alak</a:t>
            </a:r>
            <a:r>
              <a:rPr lang="tr-TR" dirty="0" smtClean="0"/>
              <a:t>: 1-5)</a:t>
            </a:r>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a:t>
            </a:fld>
            <a:endParaRPr lang="tr-TR" altLang="tr-TR"/>
          </a:p>
        </p:txBody>
      </p:sp>
    </p:spTree>
    <p:extLst>
      <p:ext uri="{BB962C8B-B14F-4D97-AF65-F5344CB8AC3E}">
        <p14:creationId xmlns:p14="http://schemas.microsoft.com/office/powerpoint/2010/main" val="3116602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283193870"/>
              </p:ext>
            </p:extLst>
          </p:nvPr>
        </p:nvGraphicFramePr>
        <p:xfrm>
          <a:off x="323528" y="1124744"/>
          <a:ext cx="8424935" cy="5472608"/>
        </p:xfrm>
        <a:graphic>
          <a:graphicData uri="http://schemas.openxmlformats.org/drawingml/2006/table">
            <a:tbl>
              <a:tblPr firstRow="1" firstCol="1" bandRow="1"/>
              <a:tblGrid>
                <a:gridCol w="1615910"/>
                <a:gridCol w="3052093"/>
                <a:gridCol w="2935310"/>
                <a:gridCol w="821622"/>
              </a:tblGrid>
              <a:tr h="5150689">
                <a:tc>
                  <a:txBody>
                    <a:bodyPr/>
                    <a:lstStyle/>
                    <a:p>
                      <a:pPr>
                        <a:lnSpc>
                          <a:spcPct val="115000"/>
                        </a:lnSpc>
                        <a:spcAft>
                          <a:spcPts val="0"/>
                        </a:spcAft>
                      </a:pPr>
                      <a:r>
                        <a:rPr lang="tr-TR" sz="1600" kern="1200" dirty="0">
                          <a:effectLst/>
                          <a:latin typeface="+mn-lt"/>
                          <a:ea typeface="Times New Roman"/>
                        </a:rPr>
                        <a:t>Eğitim-Öğretim ile ilgili mevzuatı ana hatları ile bilir.</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pPr>
                      <a:r>
                        <a:rPr lang="tr-TR" sz="1600" dirty="0">
                          <a:effectLst/>
                          <a:latin typeface="+mn-lt"/>
                          <a:ea typeface="Times New Roman"/>
                          <a:cs typeface="Times New Roman"/>
                        </a:rPr>
                        <a:t>657 sayılı Devlet Memurları Kanunu, </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4483 sayılı Memurlar ve Diğer Kamu Görevlilerinin Yargılanması Hakkında Kanun,</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1739 sayılı Millî Eğitim Temel Kanunu,</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652 sayılı Millî Eğitim Bakanlığının Teşkilat ve Görevleri Hakkında Kanun Hükmünde Kararname,</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5580 sayılı Özel Öğretim Kurumları Kanunu,</a:t>
                      </a:r>
                    </a:p>
                    <a:p>
                      <a:pPr marL="342900" lvl="0" indent="-342900">
                        <a:lnSpc>
                          <a:spcPct val="115000"/>
                        </a:lnSpc>
                        <a:spcAft>
                          <a:spcPts val="0"/>
                        </a:spcAft>
                        <a:buFont typeface="+mj-lt"/>
                        <a:buAutoNum type="arabicPeriod"/>
                      </a:pPr>
                      <a:r>
                        <a:rPr lang="tr-TR" sz="1600" dirty="0">
                          <a:effectLst/>
                          <a:latin typeface="+mn-lt"/>
                          <a:ea typeface="Times New Roman"/>
                          <a:cs typeface="Times New Roman"/>
                        </a:rPr>
                        <a:t>Görevin gerektirdiği diğer mevzuat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Devlet memurunun görev ve sorumluluklarını ana hatları ile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Kanunlarda geçen eğitim ve öğretim ile ilgili mevzuatı tanır.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Millî Eğitim Temel Kanunu’nda belirtilen millî eğitimin genel ve özel amaçlarını bilir.</a:t>
                      </a:r>
                      <a:endParaRPr lang="tr-TR" sz="1600" dirty="0">
                        <a:effectLst/>
                        <a:latin typeface="+mn-lt"/>
                        <a:ea typeface="Times New Roman"/>
                        <a:cs typeface="Times New Roman"/>
                      </a:endParaRPr>
                    </a:p>
                    <a:p>
                      <a:pPr marL="342900" lvl="0" indent="-342900">
                        <a:lnSpc>
                          <a:spcPct val="115000"/>
                        </a:lnSpc>
                        <a:spcAft>
                          <a:spcPts val="0"/>
                        </a:spcAft>
                        <a:buFont typeface="+mj-lt"/>
                        <a:buAutoNum type="arabicPeriod"/>
                        <a:tabLst>
                          <a:tab pos="457200" algn="l"/>
                        </a:tabLst>
                      </a:pPr>
                      <a:r>
                        <a:rPr lang="tr-TR" sz="1600" kern="1200" dirty="0">
                          <a:effectLst/>
                          <a:latin typeface="+mn-lt"/>
                          <a:ea typeface="Times New Roman"/>
                          <a:cs typeface="Times New Roman"/>
                        </a:rPr>
                        <a:t>Eğitim öğretim ile ilgili yönetmelikleri ve diğer mevzuatı tanır ve içeriği hakkında kanaat edinir.</a:t>
                      </a:r>
                      <a:endParaRPr lang="tr-TR" sz="1600" dirty="0">
                        <a:effectLst/>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tr-TR" sz="1600" kern="1200">
                          <a:effectLst/>
                          <a:latin typeface="+mn-lt"/>
                          <a:ea typeface="Times New Roman"/>
                        </a:rPr>
                        <a:t>30</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1919">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a:effectLst/>
                          <a:latin typeface="+mn-lt"/>
                          <a:ea typeface="Times New Roman"/>
                        </a:rPr>
                        <a:t> </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kern="1200">
                          <a:effectLst/>
                          <a:latin typeface="+mn-lt"/>
                          <a:ea typeface="Times New Roman"/>
                        </a:rPr>
                        <a:t>Toplam Süre</a:t>
                      </a:r>
                      <a:endParaRPr lang="tr-TR" sz="160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tr-TR" sz="1600" b="1" dirty="0">
                          <a:effectLst/>
                          <a:latin typeface="+mn-lt"/>
                          <a:ea typeface="Times New Roman"/>
                        </a:rPr>
                        <a:t>300</a:t>
                      </a:r>
                      <a:endParaRPr lang="tr-TR" sz="1600" dirty="0">
                        <a:effectLst/>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30</a:t>
            </a:fld>
            <a:endParaRPr lang="tr-TR" altLang="tr-TR"/>
          </a:p>
        </p:txBody>
      </p:sp>
      <p:sp>
        <p:nvSpPr>
          <p:cNvPr id="7"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9952349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BAZI GÜZEL SÖZLER</a:t>
            </a:r>
            <a:endParaRPr lang="tr-TR" dirty="0"/>
          </a:p>
        </p:txBody>
      </p:sp>
      <p:sp>
        <p:nvSpPr>
          <p:cNvPr id="3" name="İçerik Yer Tutucusu 2"/>
          <p:cNvSpPr>
            <a:spLocks noGrp="1"/>
          </p:cNvSpPr>
          <p:nvPr>
            <p:ph idx="1"/>
          </p:nvPr>
        </p:nvSpPr>
        <p:spPr/>
        <p:txBody>
          <a:bodyPr/>
          <a:lstStyle/>
          <a:p>
            <a:r>
              <a:rPr lang="tr-TR" dirty="0" smtClean="0"/>
              <a:t>« Kırk yıl boyunca öğretmenlik yaptım. Okula mabede gider gibi gittim. Hiç bir derse abdestsiz girmedim.»   </a:t>
            </a:r>
            <a:r>
              <a:rPr lang="tr-TR" dirty="0" smtClean="0">
                <a:solidFill>
                  <a:srgbClr val="0070C0"/>
                </a:solidFill>
              </a:rPr>
              <a:t>Nurettin Topçu</a:t>
            </a:r>
          </a:p>
          <a:p>
            <a:r>
              <a:rPr lang="tr-TR" dirty="0" smtClean="0"/>
              <a:t>« Eğri cetvelden doğru çizgi çıkmaz» </a:t>
            </a:r>
            <a:r>
              <a:rPr lang="tr-TR" dirty="0" err="1" smtClean="0">
                <a:solidFill>
                  <a:srgbClr val="0070C0"/>
                </a:solidFill>
              </a:rPr>
              <a:t>Hz.Ali</a:t>
            </a:r>
            <a:endParaRPr lang="tr-TR" dirty="0" smtClean="0">
              <a:solidFill>
                <a:srgbClr val="0070C0"/>
              </a:solidFill>
            </a:endParaRPr>
          </a:p>
          <a:p>
            <a:r>
              <a:rPr lang="tr-TR" sz="3000" dirty="0" smtClean="0"/>
              <a:t>« Ne kadar bilirsen bil, anlatabildiklerin, karşındakinin anlayabileceği kadardır.» </a:t>
            </a:r>
            <a:r>
              <a:rPr lang="tr-TR" sz="2600" dirty="0" smtClean="0">
                <a:solidFill>
                  <a:srgbClr val="0070C0"/>
                </a:solidFill>
              </a:rPr>
              <a:t>Hz. Mevlana</a:t>
            </a:r>
          </a:p>
          <a:p>
            <a:r>
              <a:rPr lang="tr-TR" sz="2600" dirty="0" smtClean="0"/>
              <a:t>«Planınız bir yıl içinse pirinç ekin, on yıl içinse ağaç dikin, yüz yıl için ise insanları eğitin.»</a:t>
            </a:r>
            <a:r>
              <a:rPr lang="tr-TR" sz="2600" dirty="0" smtClean="0">
                <a:solidFill>
                  <a:srgbClr val="0070C0"/>
                </a:solidFill>
              </a:rPr>
              <a:t> Çin Atasözü </a:t>
            </a:r>
          </a:p>
          <a:p>
            <a:endParaRPr lang="tr-TR" sz="26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31</a:t>
            </a:fld>
            <a:endParaRPr lang="tr-TR" altLang="tr-TR"/>
          </a:p>
        </p:txBody>
      </p:sp>
    </p:spTree>
    <p:extLst>
      <p:ext uri="{BB962C8B-B14F-4D97-AF65-F5344CB8AC3E}">
        <p14:creationId xmlns:p14="http://schemas.microsoft.com/office/powerpoint/2010/main" val="17789477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4 Metin kutusu"/>
          <p:cNvSpPr txBox="1">
            <a:spLocks noChangeArrowheads="1"/>
          </p:cNvSpPr>
          <p:nvPr/>
        </p:nvSpPr>
        <p:spPr bwMode="auto">
          <a:xfrm>
            <a:off x="142875" y="2859088"/>
            <a:ext cx="87153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0" fontAlgn="base" hangingPunct="0">
              <a:spcBef>
                <a:spcPct val="0"/>
              </a:spcBef>
              <a:spcAft>
                <a:spcPct val="0"/>
              </a:spcAft>
            </a:pPr>
            <a:r>
              <a:rPr lang="tr-TR" altLang="tr-TR" sz="4000" b="1" kern="10" dirty="0" smtClean="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TEŞEKKÜR EDERİM</a:t>
            </a:r>
          </a:p>
          <a:p>
            <a:pPr algn="ctr" eaLnBrk="0" fontAlgn="base" hangingPunct="0">
              <a:spcBef>
                <a:spcPct val="0"/>
              </a:spcBef>
              <a:spcAft>
                <a:spcPct val="0"/>
              </a:spcAft>
            </a:pPr>
            <a:endParaRPr lang="tr-TR" altLang="tr-TR" sz="4000" b="1" kern="10" dirty="0" smtClean="0">
              <a:ln w="19050">
                <a:solidFill>
                  <a:prstClr val="white"/>
                </a:solidFill>
                <a:round/>
                <a:headEnd/>
                <a:tailEnd/>
              </a:ln>
              <a:gradFill rotWithShape="1">
                <a:gsLst>
                  <a:gs pos="0">
                    <a:srgbClr val="1F497D"/>
                  </a:gs>
                  <a:gs pos="100000">
                    <a:srgbClr val="4F81BD"/>
                  </a:gs>
                </a:gsLst>
                <a:lin ang="5400000" scaled="1"/>
              </a:gra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a:p>
            <a:pPr algn="ctr" eaLnBrk="0" fontAlgn="base" hangingPunct="0">
              <a:spcBef>
                <a:spcPct val="0"/>
              </a:spcBef>
              <a:spcAft>
                <a:spcPct val="0"/>
              </a:spcAft>
            </a:pPr>
            <a:r>
              <a:rPr lang="tr-TR" altLang="tr-TR" sz="4000" b="1" kern="10" dirty="0" smtClean="0">
                <a:ln w="19050">
                  <a:solidFill>
                    <a:prstClr val="white"/>
                  </a:solidFill>
                  <a:round/>
                  <a:headEnd/>
                  <a:tailEnd/>
                </a:ln>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Yahya AKKAYA</a:t>
            </a:r>
            <a:endParaRPr lang="tr-TR" altLang="tr-TR" sz="4000" b="1" kern="10" dirty="0">
              <a:ln w="19050">
                <a:solidFill>
                  <a:prstClr val="white"/>
                </a:solidFill>
                <a:round/>
                <a:headEnd/>
                <a:tailEnd/>
              </a:ln>
              <a:solidFill>
                <a:srgbClr val="C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endParaRPr>
          </a:p>
        </p:txBody>
      </p:sp>
      <p:sp>
        <p:nvSpPr>
          <p:cNvPr id="4" name="1 Başlık"/>
          <p:cNvSpPr txBox="1">
            <a:spLocks/>
          </p:cNvSpPr>
          <p:nvPr/>
        </p:nvSpPr>
        <p:spPr bwMode="auto">
          <a:xfrm>
            <a:off x="1114425" y="0"/>
            <a:ext cx="7886700" cy="908050"/>
          </a:xfrm>
          <a:prstGeom prst="rect">
            <a:avLst/>
          </a:prstGeom>
          <a:noFill/>
          <a:ln w="9525">
            <a:noFill/>
            <a:miter lim="800000"/>
            <a:headEnd/>
            <a:tailEnd/>
          </a:ln>
        </p:spPr>
        <p:txBody>
          <a:bodyPr anchor="ctr"/>
          <a:lstStyle/>
          <a:p>
            <a:pPr fontAlgn="base">
              <a:spcBef>
                <a:spcPct val="0"/>
              </a:spcBef>
              <a:spcAft>
                <a:spcPct val="0"/>
              </a:spcAft>
              <a:defRPr/>
            </a:pPr>
            <a:endParaRPr lang="tr-TR" altLang="tr-TR" sz="1600" dirty="0">
              <a:solidFill>
                <a:prstClr val="white"/>
              </a:solidFill>
              <a:latin typeface="Times New Roman" pitchFamily="18" charset="0"/>
              <a:cs typeface="Times New Roman" pitchFamily="18" charset="0"/>
            </a:endParaRPr>
          </a:p>
        </p:txBody>
      </p:sp>
      <p:sp>
        <p:nvSpPr>
          <p:cNvPr id="6" name="1 Başlık"/>
          <p:cNvSpPr txBox="1">
            <a:spLocks/>
          </p:cNvSpPr>
          <p:nvPr/>
        </p:nvSpPr>
        <p:spPr>
          <a:xfrm>
            <a:off x="1187624" y="0"/>
            <a:ext cx="7956375" cy="908720"/>
          </a:xfrm>
          <a:prstGeom prst="rect">
            <a:avLst/>
          </a:prstGeom>
        </p:spPr>
        <p:txBody>
          <a:bodyPr/>
          <a:lstStyle/>
          <a:p>
            <a:pPr algn="ctr" eaLnBrk="0" fontAlgn="base" hangingPunct="0">
              <a:spcBef>
                <a:spcPct val="0"/>
              </a:spcBef>
              <a:spcAft>
                <a:spcPct val="0"/>
              </a:spcAft>
              <a:defRPr/>
            </a:pPr>
            <a:endParaRPr lang="tr-TR" sz="2000" b="1" dirty="0" smtClean="0">
              <a:solidFill>
                <a:prstClr val="white"/>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245268352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3301182237"/>
              </p:ext>
            </p:extLst>
          </p:nvPr>
        </p:nvGraphicFramePr>
        <p:xfrm>
          <a:off x="539551" y="1196752"/>
          <a:ext cx="8064897" cy="5184578"/>
        </p:xfrm>
        <a:graphic>
          <a:graphicData uri="http://schemas.openxmlformats.org/drawingml/2006/table">
            <a:tbl>
              <a:tblPr firstRow="1" firstCol="1" bandRow="1">
                <a:tableStyleId>{D7AC3CCA-C797-4891-BE02-D94E43425B78}</a:tableStyleId>
              </a:tblPr>
              <a:tblGrid>
                <a:gridCol w="1215650"/>
                <a:gridCol w="1215650"/>
                <a:gridCol w="1215650"/>
                <a:gridCol w="1215650"/>
                <a:gridCol w="1215650"/>
                <a:gridCol w="915145"/>
                <a:gridCol w="1071502"/>
              </a:tblGrid>
              <a:tr h="165242">
                <a:tc rowSpan="2">
                  <a:txBody>
                    <a:bodyPr/>
                    <a:lstStyle/>
                    <a:p>
                      <a:pPr marL="13970">
                        <a:lnSpc>
                          <a:spcPct val="115000"/>
                        </a:lnSpc>
                        <a:spcAft>
                          <a:spcPts val="0"/>
                        </a:spcAft>
                      </a:pPr>
                      <a:r>
                        <a:rPr lang="tr-TR" sz="800" kern="1200" dirty="0">
                          <a:effectLst/>
                        </a:rPr>
                        <a:t>Aylar</a:t>
                      </a:r>
                      <a:endParaRPr lang="tr-TR" sz="700" dirty="0">
                        <a:effectLst/>
                        <a:latin typeface="Calibri"/>
                      </a:endParaRPr>
                    </a:p>
                  </a:txBody>
                  <a:tcPr marL="42893" marR="42893" marT="5957" marB="0" anchor="ctr"/>
                </a:tc>
                <a:tc gridSpan="5">
                  <a:txBody>
                    <a:bodyPr/>
                    <a:lstStyle/>
                    <a:p>
                      <a:pPr marL="457200" algn="ctr">
                        <a:lnSpc>
                          <a:spcPct val="115000"/>
                        </a:lnSpc>
                        <a:spcAft>
                          <a:spcPts val="0"/>
                        </a:spcAft>
                      </a:pPr>
                      <a:r>
                        <a:rPr lang="tr-TR" sz="800" kern="1200" dirty="0">
                          <a:effectLst/>
                        </a:rPr>
                        <a:t>Haftalar</a:t>
                      </a:r>
                      <a:endParaRPr lang="tr-TR" sz="700" dirty="0">
                        <a:effectLst/>
                        <a:latin typeface="Calibri"/>
                      </a:endParaRPr>
                    </a:p>
                  </a:txBody>
                  <a:tcPr marL="42893" marR="42893" marT="5957"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nSpc>
                          <a:spcPct val="115000"/>
                        </a:lnSpc>
                        <a:spcAft>
                          <a:spcPts val="0"/>
                        </a:spcAft>
                      </a:pPr>
                      <a:r>
                        <a:rPr lang="tr-TR" sz="800" kern="1200">
                          <a:effectLst/>
                        </a:rPr>
                        <a:t>Toplam</a:t>
                      </a:r>
                      <a:endParaRPr lang="tr-TR" sz="700">
                        <a:effectLst/>
                        <a:latin typeface="Calibri"/>
                      </a:endParaRPr>
                    </a:p>
                  </a:txBody>
                  <a:tcPr marL="42893" marR="42893" marT="5957" marB="0" anchor="ctr"/>
                </a:tc>
              </a:tr>
              <a:tr h="165242">
                <a:tc vMerge="1">
                  <a:txBody>
                    <a:bodyPr/>
                    <a:lstStyle/>
                    <a:p>
                      <a:endParaRPr lang="tr-TR"/>
                    </a:p>
                  </a:txBody>
                  <a:tcPr/>
                </a:tc>
                <a:tc>
                  <a:txBody>
                    <a:bodyPr/>
                    <a:lstStyle/>
                    <a:p>
                      <a:pPr algn="just">
                        <a:lnSpc>
                          <a:spcPct val="115000"/>
                        </a:lnSpc>
                        <a:spcAft>
                          <a:spcPts val="0"/>
                        </a:spcAft>
                      </a:pPr>
                      <a:r>
                        <a:rPr lang="tr-TR" sz="800" kern="1200">
                          <a:effectLst/>
                        </a:rPr>
                        <a:t>1.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2.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3.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4. hafta</a:t>
                      </a:r>
                      <a:endParaRPr lang="tr-TR" sz="700">
                        <a:effectLst/>
                        <a:latin typeface="Calibri"/>
                      </a:endParaRPr>
                    </a:p>
                  </a:txBody>
                  <a:tcPr marL="42893" marR="42893" marT="5957" marB="0"/>
                </a:tc>
                <a:tc>
                  <a:txBody>
                    <a:bodyPr/>
                    <a:lstStyle/>
                    <a:p>
                      <a:pPr algn="just">
                        <a:lnSpc>
                          <a:spcPct val="115000"/>
                        </a:lnSpc>
                        <a:spcAft>
                          <a:spcPts val="0"/>
                        </a:spcAft>
                      </a:pPr>
                      <a:r>
                        <a:rPr lang="tr-TR" sz="800" kern="1200">
                          <a:effectLst/>
                        </a:rPr>
                        <a:t>5. hafta</a:t>
                      </a:r>
                      <a:endParaRPr lang="tr-TR" sz="700">
                        <a:effectLst/>
                        <a:latin typeface="Calibri"/>
                      </a:endParaRPr>
                    </a:p>
                  </a:txBody>
                  <a:tcPr marL="42893" marR="42893" marT="5957" marB="0"/>
                </a:tc>
                <a:tc vMerge="1">
                  <a:txBody>
                    <a:bodyPr/>
                    <a:lstStyle/>
                    <a:p>
                      <a:endParaRPr lang="tr-TR"/>
                    </a:p>
                  </a:txBody>
                  <a:tcPr/>
                </a:tc>
              </a:tr>
              <a:tr h="750261">
                <a:tc>
                  <a:txBody>
                    <a:bodyPr/>
                    <a:lstStyle/>
                    <a:p>
                      <a:pPr marL="13970">
                        <a:lnSpc>
                          <a:spcPct val="115000"/>
                        </a:lnSpc>
                        <a:spcAft>
                          <a:spcPts val="0"/>
                        </a:spcAft>
                      </a:pPr>
                      <a:r>
                        <a:rPr lang="tr-TR" sz="800" dirty="0">
                          <a:effectLst/>
                        </a:rPr>
                        <a:t>Mart</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4 gün</a:t>
                      </a:r>
                      <a:endParaRPr lang="tr-TR" sz="700" dirty="0">
                        <a:effectLst/>
                      </a:endParaRPr>
                    </a:p>
                    <a:p>
                      <a:pPr>
                        <a:lnSpc>
                          <a:spcPct val="115000"/>
                        </a:lnSpc>
                        <a:spcAft>
                          <a:spcPts val="0"/>
                        </a:spcAft>
                      </a:pPr>
                      <a:r>
                        <a:rPr lang="tr-TR" sz="800" kern="1200" dirty="0">
                          <a:effectLst/>
                        </a:rPr>
                        <a:t>1 gün Süreç Bilgilendirme</a:t>
                      </a:r>
                      <a:endParaRPr lang="tr-TR" sz="700" dirty="0">
                        <a:effectLst/>
                      </a:endParaRPr>
                    </a:p>
                    <a:p>
                      <a:pPr>
                        <a:lnSpc>
                          <a:spcPct val="115000"/>
                        </a:lnSpc>
                        <a:spcAft>
                          <a:spcPts val="0"/>
                        </a:spcAft>
                      </a:pPr>
                      <a:r>
                        <a:rPr lang="tr-TR" sz="800" kern="1200" dirty="0">
                          <a:effectLst/>
                        </a:rPr>
                        <a:t>3 gün sınıf içi</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19 gün </a:t>
                      </a:r>
                      <a:endParaRPr lang="tr-TR" sz="700">
                        <a:effectLst/>
                      </a:endParaRPr>
                    </a:p>
                    <a:p>
                      <a:pPr>
                        <a:lnSpc>
                          <a:spcPct val="115000"/>
                        </a:lnSpc>
                        <a:spcAft>
                          <a:spcPts val="0"/>
                        </a:spcAft>
                      </a:pPr>
                      <a:r>
                        <a:rPr lang="tr-TR" sz="800" kern="1200">
                          <a:effectLst/>
                        </a:rPr>
                        <a:t>114 saat </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Nisan</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Mayıs</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endParaRPr lang="tr-TR" sz="700">
                        <a:effectLst/>
                      </a:endParaRPr>
                    </a:p>
                    <a:p>
                      <a:pPr>
                        <a:lnSpc>
                          <a:spcPct val="115000"/>
                        </a:lnSpc>
                        <a:spcAft>
                          <a:spcPts val="0"/>
                        </a:spcAft>
                      </a:pPr>
                      <a:r>
                        <a:rPr lang="tr-TR" sz="800" kern="1200">
                          <a:effectLst/>
                        </a:rPr>
                        <a:t>3 gün sın içi</a:t>
                      </a:r>
                      <a:endParaRPr lang="tr-TR" sz="700">
                        <a:effectLst/>
                      </a:endParaRPr>
                    </a:p>
                    <a:p>
                      <a:pPr>
                        <a:lnSpc>
                          <a:spcPct val="115000"/>
                        </a:lnSpc>
                        <a:spcAft>
                          <a:spcPts val="0"/>
                        </a:spcAft>
                      </a:pPr>
                      <a:r>
                        <a:rPr lang="tr-TR" sz="800" kern="1200">
                          <a:effectLst/>
                        </a:rPr>
                        <a:t>1 gün okul içi</a:t>
                      </a:r>
                      <a:endParaRPr lang="tr-TR" sz="700">
                        <a:effectLst/>
                      </a:endParaRPr>
                    </a:p>
                    <a:p>
                      <a:pPr>
                        <a:lnSpc>
                          <a:spcPct val="115000"/>
                        </a:lnSpc>
                        <a:spcAft>
                          <a:spcPts val="0"/>
                        </a:spcAft>
                      </a:pPr>
                      <a:r>
                        <a:rPr lang="tr-TR" sz="800" kern="1200">
                          <a:effectLst/>
                        </a:rPr>
                        <a:t>1 gün okul dışı</a:t>
                      </a:r>
                      <a:endParaRPr lang="tr-TR" sz="70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dirty="0">
                          <a:effectLst/>
                        </a:rPr>
                        <a:t>5 gün</a:t>
                      </a:r>
                      <a:endParaRPr lang="tr-TR" sz="700" dirty="0">
                        <a:effectLst/>
                      </a:endParaRPr>
                    </a:p>
                    <a:p>
                      <a:pPr marL="27305">
                        <a:lnSpc>
                          <a:spcPct val="115000"/>
                        </a:lnSpc>
                        <a:spcAft>
                          <a:spcPts val="0"/>
                        </a:spcAft>
                      </a:pPr>
                      <a:r>
                        <a:rPr lang="tr-TR" sz="800" kern="1200" dirty="0">
                          <a:effectLst/>
                        </a:rPr>
                        <a:t>3 gün sınıf içi</a:t>
                      </a:r>
                      <a:endParaRPr lang="tr-TR" sz="700" dirty="0">
                        <a:effectLst/>
                      </a:endParaRPr>
                    </a:p>
                    <a:p>
                      <a:pPr marL="27305">
                        <a:lnSpc>
                          <a:spcPct val="115000"/>
                        </a:lnSpc>
                        <a:spcAft>
                          <a:spcPts val="0"/>
                        </a:spcAft>
                      </a:pPr>
                      <a:r>
                        <a:rPr lang="tr-TR" sz="800" kern="1200" dirty="0">
                          <a:effectLst/>
                        </a:rPr>
                        <a:t>1 gün okul içi</a:t>
                      </a:r>
                      <a:endParaRPr lang="tr-TR" sz="700" dirty="0">
                        <a:effectLst/>
                      </a:endParaRPr>
                    </a:p>
                    <a:p>
                      <a:pPr marL="27305">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50261">
                <a:tc>
                  <a:txBody>
                    <a:bodyPr/>
                    <a:lstStyle/>
                    <a:p>
                      <a:pPr marL="13970">
                        <a:lnSpc>
                          <a:spcPct val="115000"/>
                        </a:lnSpc>
                        <a:spcAft>
                          <a:spcPts val="0"/>
                        </a:spcAft>
                      </a:pPr>
                      <a:r>
                        <a:rPr lang="tr-TR" sz="800">
                          <a:effectLst/>
                        </a:rPr>
                        <a:t>Haziran</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endParaRPr lang="tr-TR" sz="700" dirty="0">
                        <a:effectLst/>
                      </a:endParaRPr>
                    </a:p>
                    <a:p>
                      <a:pPr>
                        <a:lnSpc>
                          <a:spcPct val="115000"/>
                        </a:lnSpc>
                        <a:spcAft>
                          <a:spcPts val="0"/>
                        </a:spcAft>
                      </a:pPr>
                      <a:r>
                        <a:rPr lang="tr-TR" sz="800" kern="1200" dirty="0">
                          <a:effectLst/>
                        </a:rPr>
                        <a:t>3 gün sınıf içi</a:t>
                      </a:r>
                      <a:endParaRPr lang="tr-TR" sz="700" dirty="0">
                        <a:effectLst/>
                      </a:endParaRPr>
                    </a:p>
                    <a:p>
                      <a:pPr>
                        <a:lnSpc>
                          <a:spcPct val="115000"/>
                        </a:lnSpc>
                        <a:spcAft>
                          <a:spcPts val="0"/>
                        </a:spcAft>
                      </a:pPr>
                      <a:r>
                        <a:rPr lang="tr-TR" sz="800" kern="1200" dirty="0">
                          <a:effectLst/>
                        </a:rPr>
                        <a:t>1 gün okul içi</a:t>
                      </a:r>
                      <a:endParaRPr lang="tr-TR" sz="700" dirty="0">
                        <a:effectLst/>
                      </a:endParaRPr>
                    </a:p>
                    <a:p>
                      <a:pPr>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marL="2540">
                        <a:lnSpc>
                          <a:spcPct val="115000"/>
                        </a:lnSpc>
                        <a:spcAft>
                          <a:spcPts val="0"/>
                        </a:spcAft>
                      </a:pPr>
                      <a:r>
                        <a:rPr lang="tr-TR" sz="800" kern="1200" dirty="0">
                          <a:effectLst/>
                        </a:rPr>
                        <a:t>5 gün</a:t>
                      </a:r>
                      <a:endParaRPr lang="tr-TR" sz="700" dirty="0">
                        <a:effectLst/>
                      </a:endParaRPr>
                    </a:p>
                    <a:p>
                      <a:pPr marL="2540">
                        <a:lnSpc>
                          <a:spcPct val="115000"/>
                        </a:lnSpc>
                        <a:spcAft>
                          <a:spcPts val="0"/>
                        </a:spcAft>
                      </a:pPr>
                      <a:r>
                        <a:rPr lang="tr-TR" sz="800" kern="1200" dirty="0">
                          <a:effectLst/>
                        </a:rPr>
                        <a:t>3 gün sınıf içi</a:t>
                      </a:r>
                      <a:endParaRPr lang="tr-TR" sz="700" dirty="0">
                        <a:effectLst/>
                      </a:endParaRPr>
                    </a:p>
                    <a:p>
                      <a:pPr marL="2540">
                        <a:lnSpc>
                          <a:spcPct val="115000"/>
                        </a:lnSpc>
                        <a:spcAft>
                          <a:spcPts val="0"/>
                        </a:spcAft>
                      </a:pPr>
                      <a:r>
                        <a:rPr lang="tr-TR" sz="800" kern="1200" dirty="0">
                          <a:effectLst/>
                        </a:rPr>
                        <a:t>1 gün okul içi</a:t>
                      </a:r>
                      <a:endParaRPr lang="tr-TR" sz="700" dirty="0">
                        <a:effectLst/>
                      </a:endParaRPr>
                    </a:p>
                    <a:p>
                      <a:pPr marL="2540">
                        <a:lnSpc>
                          <a:spcPct val="115000"/>
                        </a:lnSpc>
                        <a:spcAft>
                          <a:spcPts val="0"/>
                        </a:spcAft>
                      </a:pPr>
                      <a:r>
                        <a:rPr lang="tr-TR" sz="800" kern="1200" dirty="0">
                          <a:effectLst/>
                        </a:rPr>
                        <a:t>1 gün okul dışı</a:t>
                      </a:r>
                      <a:endParaRPr lang="tr-TR" sz="700" dirty="0">
                        <a:effectLst/>
                        <a:latin typeface="Calibri"/>
                      </a:endParaRPr>
                    </a:p>
                  </a:txBody>
                  <a:tcPr marL="42893" marR="42893" marT="5957" marB="0"/>
                </a:tc>
                <a:tc>
                  <a:txBody>
                    <a:bodyPr/>
                    <a:lstStyle/>
                    <a:p>
                      <a:pPr>
                        <a:lnSpc>
                          <a:spcPct val="115000"/>
                        </a:lnSpc>
                        <a:spcAft>
                          <a:spcPts val="0"/>
                        </a:spcAft>
                      </a:pPr>
                      <a:r>
                        <a:rPr lang="tr-TR" sz="800" kern="1200">
                          <a:effectLst/>
                        </a:rPr>
                        <a:t>5 gün</a:t>
                      </a:r>
                      <a:endParaRPr lang="tr-TR" sz="700">
                        <a:effectLst/>
                      </a:endParaRPr>
                    </a:p>
                    <a:p>
                      <a:pPr>
                        <a:lnSpc>
                          <a:spcPct val="115000"/>
                        </a:lnSpc>
                        <a:spcAft>
                          <a:spcPts val="0"/>
                        </a:spcAft>
                      </a:pPr>
                      <a:r>
                        <a:rPr lang="tr-TR" sz="800" kern="1200">
                          <a:effectLst/>
                        </a:rPr>
                        <a:t>Mesleki çalışma</a:t>
                      </a:r>
                      <a:endParaRPr lang="tr-TR" sz="700">
                        <a:effectLst/>
                        <a:latin typeface="Calibri"/>
                        <a:ea typeface="Times New Roman"/>
                        <a:cs typeface="Times New Roman"/>
                      </a:endParaRPr>
                    </a:p>
                  </a:txBody>
                  <a:tcPr marL="42893" marR="42893" marT="5957" marB="0"/>
                </a:tc>
                <a:tc>
                  <a:txBody>
                    <a:bodyPr/>
                    <a:lstStyle/>
                    <a:p>
                      <a:pPr marL="27305">
                        <a:lnSpc>
                          <a:spcPct val="115000"/>
                        </a:lnSpc>
                        <a:spcAft>
                          <a:spcPts val="0"/>
                        </a:spcAft>
                      </a:pPr>
                      <a:r>
                        <a:rPr lang="tr-TR" sz="800" kern="1200">
                          <a:effectLst/>
                        </a:rPr>
                        <a:t>5 gün</a:t>
                      </a:r>
                      <a:endParaRPr lang="tr-TR" sz="700">
                        <a:effectLst/>
                      </a:endParaRPr>
                    </a:p>
                    <a:p>
                      <a:pPr marL="27305">
                        <a:lnSpc>
                          <a:spcPct val="115000"/>
                        </a:lnSpc>
                        <a:spcAft>
                          <a:spcPts val="0"/>
                        </a:spcAft>
                      </a:pPr>
                      <a:r>
                        <a:rPr lang="tr-TR" sz="800" kern="1200">
                          <a:effectLst/>
                        </a:rPr>
                        <a:t>Mesleki çalışma</a:t>
                      </a:r>
                      <a:endParaRPr lang="tr-TR" sz="700">
                        <a:effectLst/>
                        <a:latin typeface="Calibri"/>
                      </a:endParaRPr>
                    </a:p>
                  </a:txBody>
                  <a:tcPr marL="42893" marR="42893" marT="5957" marB="0"/>
                </a:tc>
                <a:tc>
                  <a:txBody>
                    <a:bodyPr/>
                    <a:lstStyle/>
                    <a:p>
                      <a:pPr marL="34925">
                        <a:lnSpc>
                          <a:spcPct val="115000"/>
                        </a:lnSpc>
                        <a:spcAft>
                          <a:spcPts val="0"/>
                        </a:spcAft>
                      </a:pPr>
                      <a:r>
                        <a:rPr lang="tr-TR" sz="700" kern="1200">
                          <a:effectLst/>
                        </a:rPr>
                        <a:t>2 gün</a:t>
                      </a:r>
                      <a:br>
                        <a:rPr lang="tr-TR" sz="700" kern="1200">
                          <a:effectLst/>
                        </a:rPr>
                      </a:br>
                      <a:r>
                        <a:rPr lang="tr-TR" sz="7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22 gün </a:t>
                      </a:r>
                      <a:endParaRPr lang="tr-TR" sz="700">
                        <a:effectLst/>
                      </a:endParaRPr>
                    </a:p>
                    <a:p>
                      <a:pPr>
                        <a:lnSpc>
                          <a:spcPct val="115000"/>
                        </a:lnSpc>
                        <a:spcAft>
                          <a:spcPts val="0"/>
                        </a:spcAft>
                      </a:pPr>
                      <a:r>
                        <a:rPr lang="tr-TR" sz="800" kern="1200">
                          <a:effectLst/>
                        </a:rPr>
                        <a:t>132 saat</a:t>
                      </a:r>
                      <a:endParaRPr lang="tr-TR" sz="700">
                        <a:effectLst/>
                        <a:latin typeface="Calibri"/>
                      </a:endParaRPr>
                    </a:p>
                  </a:txBody>
                  <a:tcPr marL="42893" marR="42893" marT="5957" marB="0"/>
                </a:tc>
              </a:tr>
              <a:tr h="519032">
                <a:tc>
                  <a:txBody>
                    <a:bodyPr/>
                    <a:lstStyle/>
                    <a:p>
                      <a:pPr marL="13970">
                        <a:lnSpc>
                          <a:spcPct val="115000"/>
                        </a:lnSpc>
                        <a:spcAft>
                          <a:spcPts val="0"/>
                        </a:spcAft>
                      </a:pPr>
                      <a:r>
                        <a:rPr lang="tr-TR" sz="800">
                          <a:effectLst/>
                        </a:rPr>
                        <a:t>Temmuz</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3 gün</a:t>
                      </a:r>
                      <a:endParaRPr lang="tr-TR" sz="700">
                        <a:effectLst/>
                      </a:endParaRPr>
                    </a:p>
                    <a:p>
                      <a:pPr>
                        <a:lnSpc>
                          <a:spcPct val="115000"/>
                        </a:lnSpc>
                        <a:spcAft>
                          <a:spcPts val="0"/>
                        </a:spcAft>
                      </a:pPr>
                      <a:r>
                        <a:rPr lang="tr-TR" sz="800" kern="1200">
                          <a:effectLst/>
                        </a:rPr>
                        <a:t>Hizmetiçi Eğitim</a:t>
                      </a:r>
                      <a:endParaRPr lang="tr-TR" sz="700">
                        <a:effectLst/>
                        <a:latin typeface="Calibri"/>
                      </a:endParaRPr>
                    </a:p>
                  </a:txBody>
                  <a:tcPr marL="42893" marR="42893" marT="5957" marB="0"/>
                </a:tc>
                <a:tc>
                  <a:txBody>
                    <a:bodyPr/>
                    <a:lstStyle/>
                    <a:p>
                      <a:pPr marL="2540">
                        <a:lnSpc>
                          <a:spcPct val="115000"/>
                        </a:lnSpc>
                        <a:spcAft>
                          <a:spcPts val="0"/>
                        </a:spcAft>
                      </a:pPr>
                      <a:r>
                        <a:rPr lang="tr-TR" sz="800" kern="1200">
                          <a:effectLst/>
                        </a:rPr>
                        <a:t>Ramazan Bayramı</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dirty="0">
                          <a:effectLst/>
                        </a:rPr>
                        <a:t>5 gün</a:t>
                      </a:r>
                      <a:br>
                        <a:rPr lang="tr-TR" sz="800" kern="1200" dirty="0">
                          <a:effectLst/>
                        </a:rPr>
                      </a:br>
                      <a:r>
                        <a:rPr lang="tr-TR" sz="800" kern="1200" dirty="0" err="1">
                          <a:effectLst/>
                        </a:rPr>
                        <a:t>Hizmetiçi</a:t>
                      </a:r>
                      <a:r>
                        <a:rPr lang="tr-TR" sz="800" kern="1200" dirty="0">
                          <a:effectLst/>
                        </a:rPr>
                        <a:t> Eğitim</a:t>
                      </a:r>
                      <a:endParaRPr lang="tr-TR" sz="700" dirty="0">
                        <a:effectLst/>
                        <a:latin typeface="Calibri"/>
                      </a:endParaRPr>
                    </a:p>
                  </a:txBody>
                  <a:tcPr marL="42893" marR="42893" marT="5957" marB="0"/>
                </a:tc>
                <a:tc>
                  <a:txBody>
                    <a:bodyPr/>
                    <a:lstStyle/>
                    <a:p>
                      <a:pPr marL="34925">
                        <a:lnSpc>
                          <a:spcPct val="115000"/>
                        </a:lnSpc>
                        <a:spcAft>
                          <a:spcPts val="0"/>
                        </a:spcAft>
                      </a:pPr>
                      <a:r>
                        <a:rPr lang="tr-TR" sz="700" kern="1200">
                          <a:effectLst/>
                        </a:rPr>
                        <a:t>5 gün</a:t>
                      </a:r>
                      <a:br>
                        <a:rPr lang="tr-TR" sz="700" kern="1200">
                          <a:effectLst/>
                        </a:rPr>
                      </a:br>
                      <a:r>
                        <a:rPr lang="tr-TR" sz="7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18 gün </a:t>
                      </a:r>
                      <a:endParaRPr lang="tr-TR" sz="700">
                        <a:effectLst/>
                      </a:endParaRPr>
                    </a:p>
                    <a:p>
                      <a:pPr>
                        <a:lnSpc>
                          <a:spcPct val="115000"/>
                        </a:lnSpc>
                        <a:spcAft>
                          <a:spcPts val="0"/>
                        </a:spcAft>
                      </a:pPr>
                      <a:r>
                        <a:rPr lang="tr-TR" sz="800" kern="1200">
                          <a:effectLst/>
                        </a:rPr>
                        <a:t>108 saat</a:t>
                      </a:r>
                      <a:endParaRPr lang="tr-TR" sz="700">
                        <a:effectLst/>
                        <a:latin typeface="Calibri"/>
                      </a:endParaRPr>
                    </a:p>
                  </a:txBody>
                  <a:tcPr marL="42893" marR="42893" marT="5957" marB="0"/>
                </a:tc>
              </a:tr>
              <a:tr h="534746">
                <a:tc>
                  <a:txBody>
                    <a:bodyPr/>
                    <a:lstStyle/>
                    <a:p>
                      <a:pPr marL="13970">
                        <a:lnSpc>
                          <a:spcPct val="115000"/>
                        </a:lnSpc>
                        <a:spcAft>
                          <a:spcPts val="0"/>
                        </a:spcAft>
                      </a:pPr>
                      <a:r>
                        <a:rPr lang="tr-TR" sz="800">
                          <a:effectLst/>
                        </a:rPr>
                        <a:t>Ağustos</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5 gün</a:t>
                      </a:r>
                      <a:br>
                        <a:rPr lang="tr-TR" sz="800" kern="1200">
                          <a:effectLst/>
                        </a:rPr>
                      </a:br>
                      <a:r>
                        <a:rPr lang="tr-TR" sz="800" kern="1200">
                          <a:effectLst/>
                        </a:rPr>
                        <a:t>Hizmetiçi Eğitim</a:t>
                      </a:r>
                      <a:endParaRPr lang="tr-TR" sz="700">
                        <a:effectLst/>
                        <a:latin typeface="Calibri"/>
                      </a:endParaRPr>
                    </a:p>
                  </a:txBody>
                  <a:tcPr marL="42893" marR="42893" marT="5957" marB="0"/>
                </a:tc>
                <a:tc>
                  <a:txBody>
                    <a:bodyPr/>
                    <a:lstStyle/>
                    <a:p>
                      <a:pPr marL="457200">
                        <a:lnSpc>
                          <a:spcPct val="115000"/>
                        </a:lnSpc>
                        <a:spcAft>
                          <a:spcPts val="0"/>
                        </a:spcAft>
                      </a:pPr>
                      <a:r>
                        <a:rPr lang="tr-TR" sz="800" kern="1200">
                          <a:effectLst/>
                        </a:rPr>
                        <a:t> </a:t>
                      </a:r>
                      <a:endParaRPr lang="tr-TR" sz="700">
                        <a:effectLst/>
                        <a:latin typeface="Calibri"/>
                      </a:endParaRPr>
                    </a:p>
                  </a:txBody>
                  <a:tcPr marL="42893" marR="42893" marT="5957" marB="0"/>
                </a:tc>
                <a:tc>
                  <a:txBody>
                    <a:bodyPr/>
                    <a:lstStyle/>
                    <a:p>
                      <a:pPr>
                        <a:lnSpc>
                          <a:spcPct val="115000"/>
                        </a:lnSpc>
                        <a:spcAft>
                          <a:spcPts val="0"/>
                        </a:spcAft>
                      </a:pPr>
                      <a:r>
                        <a:rPr lang="tr-TR" sz="800" kern="1200">
                          <a:effectLst/>
                        </a:rPr>
                        <a:t>20 gün </a:t>
                      </a:r>
                      <a:endParaRPr lang="tr-TR" sz="700">
                        <a:effectLst/>
                      </a:endParaRPr>
                    </a:p>
                    <a:p>
                      <a:pPr>
                        <a:lnSpc>
                          <a:spcPct val="115000"/>
                        </a:lnSpc>
                        <a:spcAft>
                          <a:spcPts val="0"/>
                        </a:spcAft>
                      </a:pPr>
                      <a:r>
                        <a:rPr lang="tr-TR" sz="800" kern="1200">
                          <a:effectLst/>
                        </a:rPr>
                        <a:t>120 saat</a:t>
                      </a:r>
                      <a:endParaRPr lang="tr-TR" sz="700">
                        <a:effectLst/>
                        <a:latin typeface="Calibri"/>
                      </a:endParaRPr>
                    </a:p>
                  </a:txBody>
                  <a:tcPr marL="42893" marR="42893" marT="5957" marB="0"/>
                </a:tc>
              </a:tr>
              <a:tr h="799272">
                <a:tc>
                  <a:txBody>
                    <a:bodyPr/>
                    <a:lstStyle/>
                    <a:p>
                      <a:pPr marL="13970">
                        <a:lnSpc>
                          <a:spcPct val="115000"/>
                        </a:lnSpc>
                        <a:spcAft>
                          <a:spcPts val="0"/>
                        </a:spcAft>
                      </a:pPr>
                      <a:r>
                        <a:rPr lang="tr-TR" sz="800" kern="1200">
                          <a:effectLst/>
                        </a:rPr>
                        <a:t> </a:t>
                      </a:r>
                      <a:endParaRPr lang="tr-TR" sz="700">
                        <a:effectLst/>
                      </a:endParaRPr>
                    </a:p>
                    <a:p>
                      <a:pPr marL="13970">
                        <a:lnSpc>
                          <a:spcPct val="115000"/>
                        </a:lnSpc>
                        <a:spcAft>
                          <a:spcPts val="0"/>
                        </a:spcAft>
                      </a:pPr>
                      <a:r>
                        <a:rPr lang="tr-TR" sz="800" kern="1200">
                          <a:effectLst/>
                        </a:rPr>
                        <a:t>Toplam</a:t>
                      </a:r>
                      <a:endParaRPr lang="tr-TR" sz="700">
                        <a:effectLst/>
                        <a:latin typeface="Calibri"/>
                      </a:endParaRPr>
                    </a:p>
                  </a:txBody>
                  <a:tcPr marL="42893" marR="42893" marT="5957" marB="0"/>
                </a:tc>
                <a:tc gridSpan="6">
                  <a:txBody>
                    <a:bodyPr/>
                    <a:lstStyle/>
                    <a:p>
                      <a:pPr marL="457200" algn="just">
                        <a:lnSpc>
                          <a:spcPct val="115000"/>
                        </a:lnSpc>
                        <a:spcAft>
                          <a:spcPts val="0"/>
                        </a:spcAft>
                      </a:pPr>
                      <a:r>
                        <a:rPr lang="tr-TR" sz="800" kern="1200" dirty="0">
                          <a:effectLst/>
                        </a:rPr>
                        <a:t> </a:t>
                      </a:r>
                      <a:endParaRPr lang="tr-TR" sz="700" dirty="0">
                        <a:effectLst/>
                      </a:endParaRPr>
                    </a:p>
                    <a:p>
                      <a:pPr marL="457200" algn="just">
                        <a:lnSpc>
                          <a:spcPct val="115000"/>
                        </a:lnSpc>
                        <a:spcAft>
                          <a:spcPts val="0"/>
                        </a:spcAft>
                      </a:pPr>
                      <a:r>
                        <a:rPr lang="tr-TR" sz="800" kern="1200" dirty="0">
                          <a:effectLst/>
                        </a:rPr>
                        <a:t>14 hafta/69 gün/414 saat izleme, eğitim ve okul dışı faaliyetleri; </a:t>
                      </a:r>
                      <a:endParaRPr lang="tr-TR" sz="700" dirty="0">
                        <a:effectLst/>
                      </a:endParaRPr>
                    </a:p>
                    <a:p>
                      <a:pPr marL="457200" algn="just">
                        <a:lnSpc>
                          <a:spcPct val="115000"/>
                        </a:lnSpc>
                        <a:spcAft>
                          <a:spcPts val="0"/>
                        </a:spcAft>
                      </a:pPr>
                      <a:r>
                        <a:rPr lang="tr-TR" sz="800" kern="1200" dirty="0">
                          <a:effectLst/>
                        </a:rPr>
                        <a:t>10 hafta/50 gün/300 saat </a:t>
                      </a:r>
                      <a:r>
                        <a:rPr lang="tr-TR" sz="800" kern="1200" dirty="0" err="1">
                          <a:effectLst/>
                        </a:rPr>
                        <a:t>hizmetiçi</a:t>
                      </a:r>
                      <a:r>
                        <a:rPr lang="tr-TR" sz="800" kern="1200" dirty="0">
                          <a:effectLst/>
                        </a:rPr>
                        <a:t> eğitim uygulamaları;</a:t>
                      </a:r>
                      <a:endParaRPr lang="tr-TR" sz="700" dirty="0">
                        <a:effectLst/>
                      </a:endParaRPr>
                    </a:p>
                    <a:p>
                      <a:pPr marL="457200" algn="just">
                        <a:lnSpc>
                          <a:spcPct val="115000"/>
                        </a:lnSpc>
                        <a:spcAft>
                          <a:spcPts val="0"/>
                        </a:spcAft>
                      </a:pPr>
                      <a:r>
                        <a:rPr lang="tr-TR" sz="800" kern="1200" dirty="0">
                          <a:effectLst/>
                        </a:rPr>
                        <a:t>Toplam: 24 hafta/119 gün/714 saat</a:t>
                      </a:r>
                      <a:endParaRPr lang="tr-TR" sz="700" dirty="0">
                        <a:effectLst/>
                      </a:endParaRPr>
                    </a:p>
                    <a:p>
                      <a:pPr marL="457200" algn="just">
                        <a:lnSpc>
                          <a:spcPct val="115000"/>
                        </a:lnSpc>
                        <a:spcAft>
                          <a:spcPts val="0"/>
                        </a:spcAft>
                      </a:pPr>
                      <a:r>
                        <a:rPr lang="tr-TR" sz="800" kern="1200" dirty="0">
                          <a:effectLst/>
                        </a:rPr>
                        <a:t> </a:t>
                      </a:r>
                      <a:endParaRPr lang="tr-TR" sz="700" dirty="0">
                        <a:effectLst/>
                        <a:latin typeface="Calibri"/>
                      </a:endParaRPr>
                    </a:p>
                  </a:txBody>
                  <a:tcPr marL="42893" marR="42893" marT="5957" marB="0"/>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bl>
          </a:graphicData>
        </a:graphic>
      </p:graphicFrame>
      <p:sp>
        <p:nvSpPr>
          <p:cNvPr id="4" name="Metin kutusu 3"/>
          <p:cNvSpPr txBox="1"/>
          <p:nvPr/>
        </p:nvSpPr>
        <p:spPr>
          <a:xfrm>
            <a:off x="1331640" y="188640"/>
            <a:ext cx="6768752" cy="623248"/>
          </a:xfrm>
          <a:prstGeom prst="rect">
            <a:avLst/>
          </a:prstGeom>
          <a:noFill/>
        </p:spPr>
        <p:txBody>
          <a:bodyPr wrap="square" rtlCol="0">
            <a:spAutoFit/>
          </a:bodyPr>
          <a:lstStyle/>
          <a:p>
            <a:pPr algn="ctr">
              <a:spcAft>
                <a:spcPts val="300"/>
              </a:spcAft>
            </a:pPr>
            <a:r>
              <a:rPr lang="tr-TR" sz="1600" b="1" dirty="0">
                <a:latin typeface="Times New Roman"/>
              </a:rPr>
              <a:t>  </a:t>
            </a:r>
            <a:r>
              <a:rPr lang="tr-TR" sz="1600" b="1" dirty="0" smtClean="0">
                <a:solidFill>
                  <a:schemeClr val="bg1"/>
                </a:solidFill>
                <a:latin typeface="Times New Roman"/>
              </a:rPr>
              <a:t>ADAY </a:t>
            </a:r>
            <a:r>
              <a:rPr lang="tr-TR" sz="1600" b="1" dirty="0">
                <a:solidFill>
                  <a:schemeClr val="bg1"/>
                </a:solidFill>
                <a:latin typeface="Times New Roman"/>
              </a:rPr>
              <a:t>ÖĞRETMEN YETİŞTİRME PROGRAMI</a:t>
            </a:r>
            <a:endParaRPr lang="tr-TR" sz="1600" dirty="0">
              <a:solidFill>
                <a:schemeClr val="bg1"/>
              </a:solidFill>
            </a:endParaRPr>
          </a:p>
          <a:p>
            <a:pPr algn="ctr">
              <a:spcAft>
                <a:spcPts val="300"/>
              </a:spcAft>
            </a:pPr>
            <a:r>
              <a:rPr lang="tr-TR" sz="1600" b="1" dirty="0">
                <a:solidFill>
                  <a:schemeClr val="bg1"/>
                </a:solidFill>
                <a:latin typeface="Times New Roman"/>
              </a:rPr>
              <a:t> </a:t>
            </a:r>
            <a:r>
              <a:rPr lang="tr-TR" sz="1600" b="1" dirty="0" smtClean="0">
                <a:solidFill>
                  <a:schemeClr val="bg1"/>
                </a:solidFill>
                <a:latin typeface="Times New Roman"/>
              </a:rPr>
              <a:t>DÖNEMLİK </a:t>
            </a:r>
            <a:r>
              <a:rPr lang="tr-TR" sz="1600" b="1" dirty="0">
                <a:solidFill>
                  <a:schemeClr val="bg1"/>
                </a:solidFill>
                <a:latin typeface="Times New Roman"/>
              </a:rPr>
              <a:t>ÇALIŞMA PROGRAMI GÜN VE SAAT TABLOSU</a:t>
            </a:r>
            <a:endParaRPr lang="tr-TR" sz="1600" dirty="0">
              <a:solidFill>
                <a:schemeClr val="bg1"/>
              </a:solidFill>
              <a:effectLst/>
            </a:endParaRPr>
          </a:p>
        </p:txBody>
      </p:sp>
    </p:spTree>
    <p:extLst>
      <p:ext uri="{BB962C8B-B14F-4D97-AF65-F5344CB8AC3E}">
        <p14:creationId xmlns:p14="http://schemas.microsoft.com/office/powerpoint/2010/main" val="964732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742950" lvl="0" indent="-742950" algn="ctr">
              <a:buAutoNum type="arabicPeriod"/>
            </a:pPr>
            <a:endParaRPr lang="tr-TR" sz="4400" b="1" dirty="0" smtClean="0"/>
          </a:p>
          <a:p>
            <a:pPr marL="742950" lvl="0" indent="-742950" algn="ctr">
              <a:buAutoNum type="arabicPeriod"/>
            </a:pPr>
            <a:r>
              <a:rPr lang="tr-TR" sz="4400" b="1" dirty="0" smtClean="0"/>
              <a:t>BÖLÜM</a:t>
            </a:r>
          </a:p>
          <a:p>
            <a:pPr marL="0" lvl="0" indent="0" algn="ctr">
              <a:buNone/>
            </a:pPr>
            <a:r>
              <a:rPr lang="tr-TR" sz="4400" b="1" dirty="0" smtClean="0"/>
              <a:t> </a:t>
            </a:r>
            <a:r>
              <a:rPr lang="tr-TR" sz="4400" b="1" dirty="0"/>
              <a:t>SINIF İÇİ, OKUL İÇİ </a:t>
            </a:r>
            <a:r>
              <a:rPr lang="tr-TR" sz="4400" b="1" dirty="0" smtClean="0"/>
              <a:t>VE OKUL </a:t>
            </a:r>
            <a:r>
              <a:rPr lang="tr-TR" sz="4400" b="1" dirty="0"/>
              <a:t>DIŞI FAALİYETLER</a:t>
            </a:r>
            <a:endParaRPr lang="tr-TR" sz="4400" dirty="0"/>
          </a:p>
          <a:p>
            <a:endParaRPr lang="tr-TR" sz="44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5</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2706334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229600" cy="5616624"/>
          </a:xfrm>
        </p:spPr>
        <p:txBody>
          <a:bodyPr/>
          <a:lstStyle/>
          <a:p>
            <a:pPr marL="0" indent="0">
              <a:buNone/>
            </a:pPr>
            <a:r>
              <a:rPr lang="tr-TR" sz="1600" b="1" dirty="0" smtClean="0"/>
              <a:t>GİRİŞ</a:t>
            </a:r>
            <a:endParaRPr lang="tr-TR" sz="1600" dirty="0"/>
          </a:p>
          <a:p>
            <a:pPr marL="0" indent="0">
              <a:buNone/>
            </a:pPr>
            <a:r>
              <a:rPr lang="tr-TR" sz="1600" b="1" dirty="0"/>
              <a:t> </a:t>
            </a:r>
            <a:r>
              <a:rPr lang="tr-TR" sz="1600" b="1" dirty="0" smtClean="0"/>
              <a:t>A. GENEL </a:t>
            </a:r>
            <a:r>
              <a:rPr lang="tr-TR" sz="1600" b="1" dirty="0"/>
              <a:t>AMAÇLAR</a:t>
            </a:r>
            <a:endParaRPr lang="tr-TR" sz="1600" dirty="0"/>
          </a:p>
          <a:p>
            <a:pPr marL="0" indent="0">
              <a:buNone/>
            </a:pPr>
            <a:r>
              <a:rPr lang="tr-TR" sz="1600" b="1" dirty="0" smtClean="0"/>
              <a:t>Bu </a:t>
            </a:r>
            <a:r>
              <a:rPr lang="tr-TR" sz="1600" b="1" dirty="0"/>
              <a:t>programın uygulanma sürecine katılan aday öğretmenler,</a:t>
            </a:r>
            <a:endParaRPr lang="tr-TR" sz="1600" dirty="0"/>
          </a:p>
          <a:p>
            <a:pPr lvl="0">
              <a:buFont typeface="+mj-lt"/>
              <a:buAutoNum type="arabicPeriod"/>
            </a:pPr>
            <a:r>
              <a:rPr lang="tr-TR" sz="1800" dirty="0"/>
              <a:t>Bir dersin ön hazırlık, işleniş ve değerlendirme süreci hakkında bilgi edinir.</a:t>
            </a:r>
          </a:p>
          <a:p>
            <a:pPr lvl="0">
              <a:buFont typeface="+mj-lt"/>
              <a:buAutoNum type="arabicPeriod"/>
            </a:pPr>
            <a:r>
              <a:rPr lang="tr-TR" sz="1800" dirty="0"/>
              <a:t>Ders materyali hazırlama ve kullanma sürecini izler ve katılır.</a:t>
            </a:r>
          </a:p>
          <a:p>
            <a:pPr lvl="0">
              <a:buFont typeface="+mj-lt"/>
              <a:buAutoNum type="arabicPeriod"/>
            </a:pPr>
            <a:r>
              <a:rPr lang="tr-TR" sz="1800" dirty="0"/>
              <a:t>Öğrenme ve öğretme süreçleri ile ilgili problem alanlarını tanır ve çözümüne yönelik kanaat edinir.</a:t>
            </a:r>
          </a:p>
          <a:p>
            <a:pPr lvl="0">
              <a:buFont typeface="+mj-lt"/>
              <a:buAutoNum type="arabicPeriod"/>
            </a:pPr>
            <a:r>
              <a:rPr lang="tr-TR" sz="1800" dirty="0"/>
              <a:t>Eğitim ortamları ve yönetim süreçlerinin işleyişi hakkında bilgi edinir.</a:t>
            </a:r>
          </a:p>
          <a:p>
            <a:pPr lvl="0">
              <a:buFont typeface="+mj-lt"/>
              <a:buAutoNum type="arabicPeriod"/>
            </a:pPr>
            <a:r>
              <a:rPr lang="tr-TR" sz="1800" dirty="0"/>
              <a:t>Okul içi eğitim faaliyetleri ve sosyal kültürel etkinliklerin uygulanma süreçlerini tanır.</a:t>
            </a:r>
          </a:p>
          <a:p>
            <a:pPr lvl="0">
              <a:buFont typeface="+mj-lt"/>
              <a:buAutoNum type="arabicPeriod"/>
            </a:pPr>
            <a:r>
              <a:rPr lang="tr-TR" sz="1800" dirty="0"/>
              <a:t>Görev yapacağı eğitim çevresini tanır ve sosyal yapısını bilir.</a:t>
            </a:r>
          </a:p>
          <a:p>
            <a:pPr lvl="0">
              <a:buFont typeface="+mj-lt"/>
              <a:buAutoNum type="arabicPeriod"/>
            </a:pPr>
            <a:r>
              <a:rPr lang="tr-TR" sz="1800" dirty="0"/>
              <a:t>Eğitim ve öğretim süreçlerinde yer alan paydaş kurumlar ve işleyişleri hakkında bilgi sahibi olur.</a:t>
            </a:r>
          </a:p>
          <a:p>
            <a:pPr lvl="0">
              <a:buFont typeface="+mj-lt"/>
              <a:buAutoNum type="arabicPeriod"/>
            </a:pPr>
            <a:r>
              <a:rPr lang="tr-TR" sz="1800" dirty="0"/>
              <a:t>Mesleki gelişimin ve eğitim tecrübelerinin paylaşılmasının önemini fark eder.</a:t>
            </a:r>
          </a:p>
          <a:p>
            <a:pPr lvl="0">
              <a:buFont typeface="+mj-lt"/>
              <a:buAutoNum type="arabicPeriod"/>
            </a:pPr>
            <a:r>
              <a:rPr lang="tr-TR" sz="1800" dirty="0"/>
              <a:t>Sosyal sorumluluk projeleri ve gönüllülük esaslı faaliyetlerin farkında olur.</a:t>
            </a:r>
          </a:p>
          <a:p>
            <a:pPr lvl="0">
              <a:buFont typeface="+mj-lt"/>
              <a:buAutoNum type="arabicPeriod"/>
            </a:pPr>
            <a:r>
              <a:rPr lang="tr-TR" sz="1800" dirty="0"/>
              <a:t>Eğitim ve öğretim süreçleri ve okul dışı faaliyetler ile ilgili izleme ve değerlendirme raporu hazırlama becerisi kazanır.</a:t>
            </a:r>
          </a:p>
          <a:p>
            <a:endParaRPr lang="tr-TR" sz="1000"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6</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3017398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Unvan 1"/>
          <p:cNvSpPr>
            <a:spLocks noGrp="1"/>
          </p:cNvSpPr>
          <p:nvPr>
            <p:ph type="title"/>
          </p:nvPr>
        </p:nvSpPr>
        <p:spPr/>
        <p:txBody>
          <a:bodyPr/>
          <a:lstStyle/>
          <a:p>
            <a:r>
              <a:rPr lang="tr-TR" sz="3200" dirty="0"/>
              <a:t>ADAY ÖĞRETMEN YETİŞTİRME SÜRECİ</a:t>
            </a:r>
          </a:p>
        </p:txBody>
      </p:sp>
      <p:sp>
        <p:nvSpPr>
          <p:cNvPr id="3" name="İçerik Yer Tutucusu 2"/>
          <p:cNvSpPr>
            <a:spLocks noGrp="1"/>
          </p:cNvSpPr>
          <p:nvPr>
            <p:ph idx="1"/>
          </p:nvPr>
        </p:nvSpPr>
        <p:spPr>
          <a:xfrm>
            <a:off x="467544" y="1196752"/>
            <a:ext cx="8229600" cy="4525963"/>
          </a:xfrm>
        </p:spPr>
        <p:txBody>
          <a:bodyPr/>
          <a:lstStyle/>
          <a:p>
            <a:pPr marL="0" indent="0">
              <a:buNone/>
            </a:pPr>
            <a:r>
              <a:rPr lang="tr-TR" sz="2000" b="1" dirty="0"/>
              <a:t>B. UYGULAMA İLE İLGİLİ AÇIKLAMALAR</a:t>
            </a:r>
            <a:endParaRPr lang="tr-TR" sz="2000" dirty="0"/>
          </a:p>
          <a:p>
            <a:pPr marL="457200" lvl="0" indent="-457200">
              <a:buFont typeface="+mj-lt"/>
              <a:buAutoNum type="arabicPeriod"/>
            </a:pPr>
            <a:r>
              <a:rPr lang="tr-TR" sz="2000" dirty="0"/>
              <a:t>Bu süreç, eğitim kurumu yöneticisi ve danışman tarafından adaya verilecek </a:t>
            </a:r>
            <a:r>
              <a:rPr lang="tr-TR" sz="2000" u="sng" dirty="0"/>
              <a:t>çalışma </a:t>
            </a:r>
            <a:r>
              <a:rPr lang="tr-TR" sz="2000" u="sng" dirty="0" smtClean="0"/>
              <a:t>programı (Form-1)</a:t>
            </a:r>
            <a:r>
              <a:rPr lang="tr-TR" sz="2000" dirty="0" smtClean="0"/>
              <a:t> </a:t>
            </a:r>
            <a:r>
              <a:rPr lang="tr-TR" sz="2000" dirty="0"/>
              <a:t>doğrultusunda gerçekleştirilecektir.</a:t>
            </a:r>
          </a:p>
          <a:p>
            <a:pPr marL="457200" lvl="0" indent="-457200">
              <a:buFont typeface="+mj-lt"/>
              <a:buAutoNum type="arabicPeriod"/>
            </a:pPr>
            <a:r>
              <a:rPr lang="tr-TR" sz="2000" dirty="0"/>
              <a:t>İl/İlçe millî eğitim müdürlükleri programın uygulanmasında çevre şartlarını ve eğitim imkânlarını dikkate alarak okul dışı faaliyetleri hafta içi uygun görülen günlere dağıtır.</a:t>
            </a:r>
          </a:p>
          <a:p>
            <a:pPr marL="457200" lvl="0" indent="-457200">
              <a:buFont typeface="+mj-lt"/>
              <a:buAutoNum type="arabicPeriod"/>
            </a:pPr>
            <a:r>
              <a:rPr lang="tr-TR" sz="2000" dirty="0"/>
              <a:t>Eğitim öğretim döneminde, aday öğretmenler 14 hafta süresince haftada dört (4) gün sınıf ve okul içi uygulamalara, bir (1) gün okul dışı faaliyetlere katılır</a:t>
            </a:r>
            <a:r>
              <a:rPr lang="tr-TR" sz="2000" dirty="0" smtClean="0"/>
              <a:t>.</a:t>
            </a:r>
          </a:p>
          <a:p>
            <a:pPr marL="457200" lvl="0" indent="-457200">
              <a:buFont typeface="+mj-lt"/>
              <a:buAutoNum type="arabicPeriod"/>
            </a:pPr>
            <a:r>
              <a:rPr lang="tr-TR" sz="2000" dirty="0" smtClean="0"/>
              <a:t>Aday öğretmen, yetiştirme sürecinde çalışma programı çerçevesinde farklı günlerde farklı alanlardaki öğretmenlerin derslerini de izleyecektir.</a:t>
            </a:r>
            <a:endParaRPr lang="tr-TR" sz="2000" dirty="0"/>
          </a:p>
          <a:p>
            <a:pPr marL="457200" lvl="0" indent="-457200">
              <a:buFont typeface="+mj-lt"/>
              <a:buAutoNum type="arabicPeriod"/>
            </a:pPr>
            <a:r>
              <a:rPr lang="tr-TR" sz="2000" dirty="0"/>
              <a:t>Rehberlik Araştırma Merkezlerine atanan öğretmenler izleme ve uygulama faaliyetlerini bu kurumlarda gerçekleştirirler. </a:t>
            </a:r>
          </a:p>
          <a:p>
            <a:endParaRPr lang="tr-TR" dirty="0"/>
          </a:p>
        </p:txBody>
      </p:sp>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7</a:t>
            </a:fld>
            <a:endParaRPr lang="tr-TR" altLang="tr-TR"/>
          </a:p>
        </p:txBody>
      </p:sp>
    </p:spTree>
    <p:extLst>
      <p:ext uri="{BB962C8B-B14F-4D97-AF65-F5344CB8AC3E}">
        <p14:creationId xmlns:p14="http://schemas.microsoft.com/office/powerpoint/2010/main" val="13220030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836958089"/>
              </p:ext>
            </p:extLst>
          </p:nvPr>
        </p:nvGraphicFramePr>
        <p:xfrm>
          <a:off x="323528" y="980728"/>
          <a:ext cx="8496944" cy="5544616"/>
        </p:xfrm>
        <a:graphic>
          <a:graphicData uri="http://schemas.openxmlformats.org/drawingml/2006/table">
            <a:tbl>
              <a:tblPr firstRow="1" firstCol="1" bandRow="1"/>
              <a:tblGrid>
                <a:gridCol w="8496944"/>
              </a:tblGrid>
              <a:tr h="5544616">
                <a:tc>
                  <a:txBody>
                    <a:bodyPr/>
                    <a:lstStyle/>
                    <a:p>
                      <a:pPr marL="342900" lvl="0" indent="-342900" algn="just">
                        <a:lnSpc>
                          <a:spcPct val="115000"/>
                        </a:lnSpc>
                        <a:spcAft>
                          <a:spcPts val="1200"/>
                        </a:spcAft>
                        <a:buFont typeface="+mj-lt"/>
                        <a:buAutoNum type="arabicPeriod"/>
                      </a:pPr>
                      <a:r>
                        <a:rPr lang="tr-TR" sz="1200" b="1" dirty="0">
                          <a:effectLst/>
                          <a:latin typeface="Times New Roman"/>
                          <a:ea typeface="Times New Roman"/>
                        </a:rPr>
                        <a:t/>
                      </a:r>
                      <a:br>
                        <a:rPr lang="tr-TR" sz="1200" b="1" dirty="0">
                          <a:effectLst/>
                          <a:latin typeface="Times New Roman"/>
                          <a:ea typeface="Times New Roman"/>
                        </a:rPr>
                      </a:br>
                      <a:r>
                        <a:rPr lang="tr-TR" sz="1800" b="1" dirty="0">
                          <a:effectLst/>
                          <a:latin typeface="+mn-lt"/>
                          <a:ea typeface="Times New Roman"/>
                          <a:cs typeface="Times New Roman" panose="02020603050405020304" pitchFamily="18" charset="0"/>
                        </a:rPr>
                        <a:t>ADAY ÖĞRETMEN YETİŞTİRME SÜRECİ ÖZET TABLO</a:t>
                      </a:r>
                      <a:endParaRPr lang="tr-TR" sz="1800" dirty="0">
                        <a:effectLst/>
                        <a:latin typeface="+mn-lt"/>
                        <a:ea typeface="Times New Roman"/>
                        <a:cs typeface="Times New Roman" panose="02020603050405020304" pitchFamily="18" charset="0"/>
                      </a:endParaRPr>
                    </a:p>
                    <a:p>
                      <a:pPr algn="just">
                        <a:lnSpc>
                          <a:spcPct val="115000"/>
                        </a:lnSpc>
                        <a:spcAft>
                          <a:spcPts val="1200"/>
                        </a:spcAft>
                      </a:pPr>
                      <a:r>
                        <a:rPr lang="tr-TR" sz="1800" b="1" dirty="0">
                          <a:effectLst/>
                          <a:latin typeface="+mn-lt"/>
                          <a:cs typeface="Times New Roman" panose="02020603050405020304" pitchFamily="18" charset="0"/>
                        </a:rPr>
                        <a:t>A. SINIF VE OKUL İÇİ FAALİYETLER </a:t>
                      </a:r>
                      <a:endParaRPr lang="tr-TR" sz="1800" dirty="0">
                        <a:effectLst/>
                        <a:latin typeface="+mn-lt"/>
                        <a:cs typeface="Times New Roman" panose="02020603050405020304" pitchFamily="18" charset="0"/>
                      </a:endParaRPr>
                    </a:p>
                    <a:p>
                      <a:pPr algn="just">
                        <a:lnSpc>
                          <a:spcPct val="115000"/>
                        </a:lnSpc>
                        <a:spcAft>
                          <a:spcPts val="1200"/>
                        </a:spcAft>
                      </a:pPr>
                      <a:r>
                        <a:rPr lang="tr-TR" sz="1800" dirty="0">
                          <a:effectLst/>
                          <a:latin typeface="+mn-lt"/>
                          <a:cs typeface="Times New Roman" panose="02020603050405020304" pitchFamily="18" charset="0"/>
                        </a:rPr>
                        <a:t>14 hafta sınıf içi uygulamalar:</a:t>
                      </a:r>
                    </a:p>
                    <a:p>
                      <a:pPr marL="195580" algn="just">
                        <a:lnSpc>
                          <a:spcPct val="115000"/>
                        </a:lnSpc>
                        <a:spcAft>
                          <a:spcPts val="1200"/>
                        </a:spcAft>
                      </a:pPr>
                      <a:r>
                        <a:rPr lang="tr-TR" sz="1800" dirty="0">
                          <a:effectLst/>
                          <a:latin typeface="+mn-lt"/>
                          <a:cs typeface="Times New Roman" panose="02020603050405020304" pitchFamily="18" charset="0"/>
                        </a:rPr>
                        <a:t>-ilk 6 hafta haftada 3 gün, (Günde 3 saat sınıf içi </a:t>
                      </a:r>
                      <a:r>
                        <a:rPr lang="tr-TR" sz="1800" b="1" dirty="0">
                          <a:effectLst/>
                          <a:latin typeface="+mn-lt"/>
                          <a:cs typeface="Times New Roman" panose="02020603050405020304" pitchFamily="18" charset="0"/>
                        </a:rPr>
                        <a:t>izleme</a:t>
                      </a:r>
                      <a:r>
                        <a:rPr lang="tr-TR" sz="1800" dirty="0">
                          <a:effectLst/>
                          <a:latin typeface="+mn-lt"/>
                          <a:cs typeface="Times New Roman" panose="02020603050405020304" pitchFamily="18" charset="0"/>
                        </a:rPr>
                        <a:t> + 3 saat ders planlaması, ön hazırlık ve değerlendirme çalışması)</a:t>
                      </a:r>
                    </a:p>
                    <a:p>
                      <a:pPr marL="195580" algn="just">
                        <a:lnSpc>
                          <a:spcPct val="115000"/>
                        </a:lnSpc>
                        <a:spcAft>
                          <a:spcPts val="1200"/>
                        </a:spcAft>
                      </a:pPr>
                      <a:r>
                        <a:rPr lang="tr-TR" sz="1800" dirty="0">
                          <a:effectLst/>
                          <a:latin typeface="+mn-lt"/>
                          <a:cs typeface="Times New Roman" panose="02020603050405020304" pitchFamily="18" charset="0"/>
                        </a:rPr>
                        <a:t>-sonraki 8 hafta haftada 3 gün, (Günde 3 saat sınıf içi </a:t>
                      </a:r>
                      <a:r>
                        <a:rPr lang="tr-TR" sz="1800" b="1" dirty="0">
                          <a:effectLst/>
                          <a:latin typeface="+mn-lt"/>
                          <a:cs typeface="Times New Roman" panose="02020603050405020304" pitchFamily="18" charset="0"/>
                        </a:rPr>
                        <a:t>uygulama</a:t>
                      </a:r>
                      <a:r>
                        <a:rPr lang="tr-TR" sz="1800" dirty="0">
                          <a:effectLst/>
                          <a:latin typeface="+mn-lt"/>
                          <a:cs typeface="Times New Roman" panose="02020603050405020304" pitchFamily="18" charset="0"/>
                        </a:rPr>
                        <a:t> + 3 saat ders planlaması, ön hazırlık ve değerlendirme çalışması)</a:t>
                      </a:r>
                    </a:p>
                    <a:p>
                      <a:pPr algn="just">
                        <a:lnSpc>
                          <a:spcPct val="115000"/>
                        </a:lnSpc>
                        <a:spcAft>
                          <a:spcPts val="1200"/>
                        </a:spcAft>
                      </a:pPr>
                      <a:r>
                        <a:rPr lang="tr-TR" sz="1800" dirty="0">
                          <a:effectLst/>
                          <a:latin typeface="+mn-lt"/>
                          <a:cs typeface="Times New Roman" panose="02020603050405020304" pitchFamily="18" charset="0"/>
                        </a:rPr>
                        <a:t>14 hafta okul içi uygulamalar: haftada 1 gün  (Günde 6 saat okul içindeki idari, mali, sosyal, kültürel vb. faaliyetleri izleme ve bunlarda görev alma)</a:t>
                      </a:r>
                    </a:p>
                    <a:p>
                      <a:pPr algn="just">
                        <a:lnSpc>
                          <a:spcPct val="115000"/>
                        </a:lnSpc>
                        <a:spcAft>
                          <a:spcPts val="1200"/>
                        </a:spcAft>
                      </a:pPr>
                      <a:r>
                        <a:rPr lang="tr-TR" sz="1800" b="1" dirty="0">
                          <a:effectLst/>
                          <a:latin typeface="+mn-lt"/>
                          <a:cs typeface="Times New Roman" panose="02020603050405020304" pitchFamily="18" charset="0"/>
                        </a:rPr>
                        <a:t>B. OKUL DIŞI FAALİYETLER (14 hafta); </a:t>
                      </a:r>
                      <a:r>
                        <a:rPr lang="tr-TR" sz="1800" dirty="0">
                          <a:effectLst/>
                          <a:latin typeface="+mn-lt"/>
                          <a:cs typeface="Times New Roman" panose="02020603050405020304" pitchFamily="18" charset="0"/>
                        </a:rPr>
                        <a:t>haftada 1 gün x 6 saat </a:t>
                      </a:r>
                      <a:r>
                        <a:rPr lang="tr-TR" sz="1800" kern="1200" dirty="0">
                          <a:effectLst/>
                          <a:latin typeface="+mn-lt"/>
                          <a:ea typeface="Times New Roman"/>
                          <a:cs typeface="Times New Roman" panose="02020603050405020304" pitchFamily="18" charset="0"/>
                        </a:rPr>
                        <a:t>okul dışı</a:t>
                      </a:r>
                      <a:r>
                        <a:rPr lang="tr-TR" sz="1800" dirty="0">
                          <a:effectLst/>
                          <a:latin typeface="+mn-lt"/>
                          <a:cs typeface="Times New Roman" panose="02020603050405020304" pitchFamily="18" charset="0"/>
                        </a:rPr>
                        <a:t> uygulamalar</a:t>
                      </a:r>
                    </a:p>
                    <a:p>
                      <a:pPr algn="just">
                        <a:lnSpc>
                          <a:spcPct val="115000"/>
                        </a:lnSpc>
                        <a:spcAft>
                          <a:spcPts val="1200"/>
                        </a:spcAft>
                      </a:pPr>
                      <a:r>
                        <a:rPr lang="tr-TR" sz="1800" dirty="0">
                          <a:effectLst/>
                          <a:latin typeface="+mn-lt"/>
                          <a:cs typeface="Times New Roman" panose="02020603050405020304" pitchFamily="18" charset="0"/>
                        </a:rPr>
                        <a:t> </a:t>
                      </a:r>
                    </a:p>
                    <a:p>
                      <a:pPr algn="just">
                        <a:lnSpc>
                          <a:spcPct val="115000"/>
                        </a:lnSpc>
                        <a:spcAft>
                          <a:spcPts val="1200"/>
                        </a:spcAft>
                      </a:pPr>
                      <a:r>
                        <a:rPr lang="tr-TR" sz="1800" b="1" dirty="0">
                          <a:effectLst/>
                          <a:latin typeface="+mn-lt"/>
                          <a:cs typeface="Times New Roman" panose="02020603050405020304" pitchFamily="18" charset="0"/>
                        </a:rPr>
                        <a:t>TOPLAM:</a:t>
                      </a:r>
                      <a:r>
                        <a:rPr lang="tr-TR" sz="1800" dirty="0">
                          <a:effectLst/>
                          <a:latin typeface="+mn-lt"/>
                          <a:cs typeface="Times New Roman" panose="02020603050405020304" pitchFamily="18" charset="0"/>
                        </a:rPr>
                        <a:t> 14 hafta/69 gün/414 saat izleme, eğitim ve </a:t>
                      </a:r>
                      <a:r>
                        <a:rPr lang="tr-TR" sz="1800" kern="1200" dirty="0">
                          <a:effectLst/>
                          <a:latin typeface="+mn-lt"/>
                          <a:ea typeface="Times New Roman"/>
                          <a:cs typeface="Times New Roman" panose="02020603050405020304" pitchFamily="18" charset="0"/>
                        </a:rPr>
                        <a:t>okul dışı</a:t>
                      </a:r>
                      <a:r>
                        <a:rPr lang="tr-TR" sz="1800" dirty="0">
                          <a:effectLst/>
                          <a:latin typeface="+mn-lt"/>
                          <a:cs typeface="Times New Roman" panose="02020603050405020304" pitchFamily="18" charset="0"/>
                        </a:rPr>
                        <a:t> uygulamalar süreci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8</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1362964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3960363361"/>
              </p:ext>
            </p:extLst>
          </p:nvPr>
        </p:nvGraphicFramePr>
        <p:xfrm>
          <a:off x="107504" y="980728"/>
          <a:ext cx="8712968" cy="5688632"/>
        </p:xfrm>
        <a:graphic>
          <a:graphicData uri="http://schemas.openxmlformats.org/drawingml/2006/table">
            <a:tbl>
              <a:tblPr firstRow="1" firstCol="1" bandRow="1"/>
              <a:tblGrid>
                <a:gridCol w="8712968"/>
              </a:tblGrid>
              <a:tr h="324662">
                <a:tc>
                  <a:txBody>
                    <a:bodyPr/>
                    <a:lstStyle/>
                    <a:p>
                      <a:pPr marL="0" lvl="0" indent="0" algn="ctr">
                        <a:lnSpc>
                          <a:spcPct val="115000"/>
                        </a:lnSpc>
                        <a:spcAft>
                          <a:spcPts val="1200"/>
                        </a:spcAft>
                        <a:buSzPts val="1200"/>
                        <a:buFont typeface="+mj-lt"/>
                        <a:buNone/>
                      </a:pPr>
                      <a:r>
                        <a:rPr lang="tr-TR" sz="1600" b="1" dirty="0" smtClean="0">
                          <a:effectLst/>
                          <a:latin typeface="Times New Roman"/>
                          <a:ea typeface="Times New Roman"/>
                          <a:cs typeface="Times New Roman"/>
                        </a:rPr>
                        <a:t>A. SINIF </a:t>
                      </a:r>
                      <a:r>
                        <a:rPr lang="tr-TR" sz="1600" b="1" dirty="0">
                          <a:effectLst/>
                          <a:latin typeface="Times New Roman"/>
                          <a:ea typeface="Times New Roman"/>
                          <a:cs typeface="Times New Roman"/>
                        </a:rPr>
                        <a:t>VE OKUL İÇİ FAALİYETLER(Eğitim öğretim dönemi haftanın 4 günü)</a:t>
                      </a:r>
                      <a:endParaRPr lang="tr-TR" sz="1600" dirty="0">
                        <a:effectLst/>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363970">
                <a:tc>
                  <a:txBody>
                    <a:bodyPr/>
                    <a:lstStyle/>
                    <a:p>
                      <a:pPr algn="just">
                        <a:spcAft>
                          <a:spcPts val="1200"/>
                        </a:spcAft>
                      </a:pPr>
                      <a:endParaRPr lang="tr-TR" sz="1800" dirty="0" smtClean="0">
                        <a:effectLst/>
                        <a:latin typeface="+mn-lt"/>
                      </a:endParaRPr>
                    </a:p>
                    <a:p>
                      <a:pPr algn="just">
                        <a:spcAft>
                          <a:spcPts val="1200"/>
                        </a:spcAft>
                      </a:pPr>
                      <a:r>
                        <a:rPr lang="tr-TR" sz="1800" dirty="0" smtClean="0">
                          <a:effectLst/>
                          <a:latin typeface="+mn-lt"/>
                        </a:rPr>
                        <a:t>Aday </a:t>
                      </a:r>
                      <a:r>
                        <a:rPr lang="tr-TR" sz="1800" dirty="0">
                          <a:effectLst/>
                          <a:latin typeface="+mn-lt"/>
                        </a:rPr>
                        <a:t>öğretmen </a:t>
                      </a:r>
                      <a:r>
                        <a:rPr lang="tr-TR" sz="1800" u="sng" dirty="0">
                          <a:effectLst/>
                          <a:latin typeface="+mn-lt"/>
                        </a:rPr>
                        <a:t>14 hafta boyunca haftada dört (4) gün</a:t>
                      </a:r>
                      <a:r>
                        <a:rPr lang="tr-TR" sz="1800" dirty="0">
                          <a:effectLst/>
                          <a:latin typeface="+mn-lt"/>
                        </a:rPr>
                        <a:t> okulda bulunacaktır. Bu süre, 14 hafta üzerinden toplamda 55 iş günü ve 330 ders saatidir. Bu sürede her </a:t>
                      </a:r>
                      <a:r>
                        <a:rPr lang="tr-TR" sz="1800" dirty="0" smtClean="0">
                          <a:effectLst/>
                          <a:latin typeface="+mn-lt"/>
                        </a:rPr>
                        <a:t>hafta </a:t>
                      </a:r>
                      <a:r>
                        <a:rPr lang="tr-TR" sz="1800" dirty="0">
                          <a:effectLst/>
                          <a:latin typeface="+mn-lt"/>
                        </a:rPr>
                        <a:t>üç (3) gün </a:t>
                      </a:r>
                      <a:r>
                        <a:rPr lang="tr-TR" sz="1800" dirty="0" smtClean="0">
                          <a:effectLst/>
                          <a:latin typeface="+mn-lt"/>
                        </a:rPr>
                        <a:t>sınıf </a:t>
                      </a:r>
                      <a:r>
                        <a:rPr lang="tr-TR" sz="1800" dirty="0">
                          <a:effectLst/>
                          <a:latin typeface="+mn-lt"/>
                        </a:rPr>
                        <a:t>içi ders izleme ve </a:t>
                      </a:r>
                      <a:r>
                        <a:rPr lang="tr-TR" sz="1800" dirty="0" smtClean="0">
                          <a:effectLst/>
                          <a:latin typeface="+mn-lt"/>
                        </a:rPr>
                        <a:t>uygulama, bir (1) gün okul içi gözlem/uygulama </a:t>
                      </a:r>
                      <a:r>
                        <a:rPr lang="tr-TR" sz="1800" dirty="0">
                          <a:effectLst/>
                          <a:latin typeface="+mn-lt"/>
                        </a:rPr>
                        <a:t>faaliyetlerinde bulunur. Aday öğretmen her </a:t>
                      </a:r>
                      <a:r>
                        <a:rPr lang="tr-TR" sz="1800" dirty="0" smtClean="0">
                          <a:effectLst/>
                          <a:latin typeface="+mn-lt"/>
                        </a:rPr>
                        <a:t>hafta </a:t>
                      </a:r>
                      <a:r>
                        <a:rPr lang="tr-TR" sz="1800" dirty="0">
                          <a:effectLst/>
                          <a:latin typeface="+mn-lt"/>
                        </a:rPr>
                        <a:t>danışman öğretmen rehberliğinde,</a:t>
                      </a:r>
                    </a:p>
                    <a:p>
                      <a:pPr marL="342900" lvl="0" indent="-342900" algn="just">
                        <a:spcAft>
                          <a:spcPts val="1200"/>
                        </a:spcAft>
                        <a:buFont typeface="+mj-lt"/>
                        <a:buAutoNum type="alphaLcPeriod"/>
                        <a:tabLst>
                          <a:tab pos="457200" algn="l"/>
                        </a:tabLst>
                      </a:pPr>
                      <a:r>
                        <a:rPr lang="tr-TR" sz="1800" b="1" dirty="0">
                          <a:effectLst/>
                          <a:latin typeface="+mn-lt"/>
                        </a:rPr>
                        <a:t>İlk 6 hafta boyunca</a:t>
                      </a:r>
                      <a:r>
                        <a:rPr lang="tr-TR" sz="1800" dirty="0">
                          <a:effectLst/>
                          <a:latin typeface="+mn-lt"/>
                        </a:rPr>
                        <a:t> haftada 3 gün, günde 6 saat ders hazırlık, planlama, materyal </a:t>
                      </a:r>
                      <a:r>
                        <a:rPr lang="tr-TR" sz="1800" dirty="0" smtClean="0">
                          <a:effectLst/>
                          <a:latin typeface="+mn-lt"/>
                        </a:rPr>
                        <a:t>hazırlama </a:t>
                      </a:r>
                      <a:r>
                        <a:rPr lang="tr-TR" sz="1800" u="sng" dirty="0" smtClean="0"/>
                        <a:t>(Form-1-2)</a:t>
                      </a:r>
                      <a:r>
                        <a:rPr lang="tr-TR" sz="1800" dirty="0" smtClean="0"/>
                        <a:t> </a:t>
                      </a:r>
                      <a:r>
                        <a:rPr lang="tr-TR" sz="1800" dirty="0" smtClean="0">
                          <a:effectLst/>
                          <a:latin typeface="+mn-lt"/>
                        </a:rPr>
                        <a:t>  </a:t>
                      </a:r>
                      <a:r>
                        <a:rPr lang="tr-TR" sz="1800" dirty="0">
                          <a:effectLst/>
                          <a:latin typeface="+mn-lt"/>
                        </a:rPr>
                        <a:t>ve </a:t>
                      </a:r>
                      <a:r>
                        <a:rPr lang="tr-TR" sz="1800" b="1" dirty="0">
                          <a:effectLst/>
                          <a:latin typeface="+mn-lt"/>
                        </a:rPr>
                        <a:t>izleme</a:t>
                      </a:r>
                      <a:r>
                        <a:rPr lang="tr-TR" sz="1800" dirty="0">
                          <a:effectLst/>
                          <a:latin typeface="+mn-lt"/>
                        </a:rPr>
                        <a:t> </a:t>
                      </a:r>
                      <a:r>
                        <a:rPr lang="tr-TR" sz="1800" u="sng" dirty="0" smtClean="0"/>
                        <a:t>(Form-3)</a:t>
                      </a:r>
                      <a:r>
                        <a:rPr lang="tr-TR" sz="1800" dirty="0" smtClean="0"/>
                        <a:t> </a:t>
                      </a:r>
                      <a:r>
                        <a:rPr lang="tr-TR" sz="1800" dirty="0" smtClean="0">
                          <a:effectLst/>
                          <a:latin typeface="+mn-lt"/>
                        </a:rPr>
                        <a:t>çalışmalarına </a:t>
                      </a:r>
                      <a:r>
                        <a:rPr lang="tr-TR" sz="1800" dirty="0">
                          <a:effectLst/>
                          <a:latin typeface="+mn-lt"/>
                        </a:rPr>
                        <a:t>katılır</a:t>
                      </a:r>
                      <a:r>
                        <a:rPr lang="tr-TR" sz="1800" dirty="0" smtClean="0">
                          <a:effectLst/>
                          <a:latin typeface="+mn-lt"/>
                        </a:rPr>
                        <a:t>.</a:t>
                      </a:r>
                      <a:r>
                        <a:rPr lang="tr-TR" sz="1800" u="sng" dirty="0" smtClean="0"/>
                        <a:t> </a:t>
                      </a:r>
                      <a:r>
                        <a:rPr lang="tr-TR" sz="1800" dirty="0" smtClean="0"/>
                        <a:t> </a:t>
                      </a:r>
                      <a:endParaRPr lang="tr-TR" sz="1800" dirty="0">
                        <a:effectLst/>
                        <a:latin typeface="+mn-lt"/>
                      </a:endParaRPr>
                    </a:p>
                    <a:p>
                      <a:pPr marL="342900" lvl="0" indent="-342900" algn="just">
                        <a:spcAft>
                          <a:spcPts val="1200"/>
                        </a:spcAft>
                        <a:buFont typeface="+mj-lt"/>
                        <a:buAutoNum type="alphaLcPeriod"/>
                        <a:tabLst>
                          <a:tab pos="457200" algn="l"/>
                        </a:tabLst>
                      </a:pPr>
                      <a:r>
                        <a:rPr lang="tr-TR" sz="1800" b="1" dirty="0">
                          <a:effectLst/>
                          <a:latin typeface="+mn-lt"/>
                        </a:rPr>
                        <a:t>Sonraki 8 hafta boyunca</a:t>
                      </a:r>
                      <a:r>
                        <a:rPr lang="tr-TR" sz="1800" dirty="0">
                          <a:effectLst/>
                          <a:latin typeface="+mn-lt"/>
                        </a:rPr>
                        <a:t> haftada 3 gün, günde 6 saat ders hazırlık, planlama, materyal hazırlama ve </a:t>
                      </a:r>
                      <a:r>
                        <a:rPr lang="tr-TR" sz="1800" b="1" dirty="0">
                          <a:effectLst/>
                          <a:latin typeface="+mn-lt"/>
                        </a:rPr>
                        <a:t>ders anlatma</a:t>
                      </a:r>
                      <a:r>
                        <a:rPr lang="tr-TR" sz="1800" dirty="0">
                          <a:effectLst/>
                          <a:latin typeface="+mn-lt"/>
                        </a:rPr>
                        <a:t> faaliyetlerinde bulunur. </a:t>
                      </a:r>
                    </a:p>
                    <a:p>
                      <a:pPr algn="just">
                        <a:spcAft>
                          <a:spcPts val="1200"/>
                        </a:spcAft>
                      </a:pPr>
                      <a:r>
                        <a:rPr lang="tr-TR" sz="1800" dirty="0" smtClean="0">
                          <a:effectLst/>
                          <a:latin typeface="+mn-lt"/>
                        </a:rPr>
                        <a:t>Okul içi faaliyetler</a:t>
                      </a:r>
                      <a:r>
                        <a:rPr lang="tr-TR" sz="1800" dirty="0">
                          <a:effectLst/>
                          <a:latin typeface="+mn-lt"/>
                        </a:rPr>
                        <a:t>, 14 hafta üzerinden </a:t>
                      </a:r>
                      <a:r>
                        <a:rPr lang="tr-TR" sz="1800" u="sng" dirty="0">
                          <a:effectLst/>
                          <a:latin typeface="+mn-lt"/>
                        </a:rPr>
                        <a:t>haftada 1 gün</a:t>
                      </a:r>
                      <a:r>
                        <a:rPr lang="tr-TR" sz="1800" dirty="0">
                          <a:effectLst/>
                          <a:latin typeface="+mn-lt"/>
                        </a:rPr>
                        <a:t> toplam 84 saat ders saati olarak öngörülmüştür. </a:t>
                      </a:r>
                    </a:p>
                    <a:p>
                      <a:pPr algn="just">
                        <a:spcAft>
                          <a:spcPts val="1200"/>
                        </a:spcAft>
                      </a:pPr>
                      <a:r>
                        <a:rPr lang="tr-TR" sz="1800" dirty="0" smtClean="0">
                          <a:effectLst/>
                          <a:latin typeface="+mn-lt"/>
                        </a:rPr>
                        <a:t>Yetiştirme </a:t>
                      </a:r>
                      <a:r>
                        <a:rPr lang="tr-TR" sz="1800" dirty="0">
                          <a:effectLst/>
                          <a:latin typeface="+mn-lt"/>
                        </a:rPr>
                        <a:t>programı, toplam 14 hafta/69 gün/414 saat olarak düzenlenecektir. Bu faaliyetlerin ayrıntılı açıklaması aşağıdaki tabloda verilmektedir.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ayt Numarası Yer Tutucusu 3"/>
          <p:cNvSpPr>
            <a:spLocks noGrp="1"/>
          </p:cNvSpPr>
          <p:nvPr>
            <p:ph type="sldNum" sz="quarter" idx="12"/>
          </p:nvPr>
        </p:nvSpPr>
        <p:spPr/>
        <p:txBody>
          <a:bodyPr/>
          <a:lstStyle/>
          <a:p>
            <a:pPr>
              <a:defRPr/>
            </a:pPr>
            <a:fld id="{F2FE704D-99EA-42C4-95C4-3F2EA9B8A3FE}" type="slidenum">
              <a:rPr lang="tr-TR" altLang="tr-TR" smtClean="0"/>
              <a:pPr>
                <a:defRPr/>
              </a:pPr>
              <a:t>9</a:t>
            </a:fld>
            <a:endParaRPr lang="tr-TR" altLang="tr-TR"/>
          </a:p>
        </p:txBody>
      </p:sp>
      <p:sp>
        <p:nvSpPr>
          <p:cNvPr id="5" name="Unvan 1"/>
          <p:cNvSpPr>
            <a:spLocks noGrp="1"/>
          </p:cNvSpPr>
          <p:nvPr>
            <p:ph type="title"/>
          </p:nvPr>
        </p:nvSpPr>
        <p:spPr/>
        <p:txBody>
          <a:bodyPr/>
          <a:lstStyle/>
          <a:p>
            <a:r>
              <a:rPr lang="tr-TR" sz="3200" dirty="0"/>
              <a:t>ADAY ÖĞRETMEN YETİŞTİRME SÜRECİ</a:t>
            </a:r>
          </a:p>
        </p:txBody>
      </p:sp>
    </p:spTree>
    <p:extLst>
      <p:ext uri="{BB962C8B-B14F-4D97-AF65-F5344CB8AC3E}">
        <p14:creationId xmlns:p14="http://schemas.microsoft.com/office/powerpoint/2010/main" val="85921516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280</TotalTime>
  <Words>2961</Words>
  <Application>Microsoft Office PowerPoint</Application>
  <PresentationFormat>Ekran Gösterisi (4:3)</PresentationFormat>
  <Paragraphs>607</Paragraphs>
  <Slides>32</Slides>
  <Notes>0</Notes>
  <HiddenSlides>0</HiddenSlides>
  <MMClips>0</MMClips>
  <ScaleCrop>false</ScaleCrop>
  <HeadingPairs>
    <vt:vector size="6" baseType="variant">
      <vt:variant>
        <vt:lpstr>Kullanılan Yazı Tipleri</vt:lpstr>
      </vt:variant>
      <vt:variant>
        <vt:i4>5</vt:i4>
      </vt:variant>
      <vt:variant>
        <vt:lpstr>Tema</vt:lpstr>
      </vt:variant>
      <vt:variant>
        <vt:i4>3</vt:i4>
      </vt:variant>
      <vt:variant>
        <vt:lpstr>Slayt Başlıkları</vt:lpstr>
      </vt:variant>
      <vt:variant>
        <vt:i4>32</vt:i4>
      </vt:variant>
    </vt:vector>
  </HeadingPairs>
  <TitlesOfParts>
    <vt:vector size="40" baseType="lpstr">
      <vt:lpstr>Arial</vt:lpstr>
      <vt:lpstr>Calibri</vt:lpstr>
      <vt:lpstr>Calibri Light</vt:lpstr>
      <vt:lpstr>Times New Roman</vt:lpstr>
      <vt:lpstr>Verdana</vt:lpstr>
      <vt:lpstr>Ofis Teması</vt:lpstr>
      <vt:lpstr>1_Ofis Teması</vt:lpstr>
      <vt:lpstr>2_Ofis Teması</vt:lpstr>
      <vt:lpstr>   ADAY ÖĞRETMEN YETİŞTİRME SÜRECİ    ŞUBAT 2016 Ankara </vt:lpstr>
      <vt:lpstr>ADAY ÖĞRETMEN YETİŞTİRME SÜRECİ</vt:lpstr>
      <vt:lpstr>BAŞLARKEN</vt:lpstr>
      <vt:lpstr>PowerPoint Sunusu</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ÖRNEK TAVSİYE KİTAP LİSTESİ</vt:lpstr>
      <vt:lpstr>ÖRNEK TAVSİYE FİLMLER</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ADAY ÖĞRETMEN YETİŞTİRME SÜRECİ</vt:lpstr>
      <vt:lpstr>BAZI GÜZEL SÖZLER</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ADAY ÖĞRETMEN YETİŞTİRME SÜRECİ    ŞUBAT 2016</dc:title>
  <dc:creator>Administrator</dc:creator>
  <cp:lastModifiedBy>MEB</cp:lastModifiedBy>
  <cp:revision>42</cp:revision>
  <dcterms:created xsi:type="dcterms:W3CDTF">2016-02-13T18:49:08Z</dcterms:created>
  <dcterms:modified xsi:type="dcterms:W3CDTF">2016-02-22T06:48:17Z</dcterms:modified>
</cp:coreProperties>
</file>